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8" r:id="rId3"/>
    <p:sldId id="264" r:id="rId4"/>
    <p:sldId id="263" r:id="rId5"/>
    <p:sldId id="265" r:id="rId6"/>
    <p:sldId id="261" r:id="rId7"/>
    <p:sldId id="272" r:id="rId8"/>
    <p:sldId id="260" r:id="rId9"/>
    <p:sldId id="269" r:id="rId10"/>
    <p:sldId id="266" r:id="rId11"/>
    <p:sldId id="270" r:id="rId12"/>
    <p:sldId id="271" r:id="rId13"/>
    <p:sldId id="268"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1C50C0-9A59-B477-7364-B0E87C7CA2ED}" v="628" dt="2022-04-24T19:41:59.811"/>
    <p1510:client id="{EFBCA18F-364B-40C1-BE73-C82D227169AF}" v="3" dt="2022-04-24T18:57:04.9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9A8DC9-496C-4CE8-A67C-ABCA065915CE}" type="datetimeFigureOut">
              <a:rPr lang="en-US" smtClean="0"/>
              <a:t>4/24/2022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2DD25C-B525-4574-9DD2-508298009049}" type="slidenum">
              <a:rPr lang="en-US" smtClean="0"/>
              <a:t>‹#›</a:t>
            </a:fld>
            <a:endParaRPr lang="en-US"/>
          </a:p>
        </p:txBody>
      </p:sp>
    </p:spTree>
    <p:extLst>
      <p:ext uri="{BB962C8B-B14F-4D97-AF65-F5344CB8AC3E}">
        <p14:creationId xmlns:p14="http://schemas.microsoft.com/office/powerpoint/2010/main" val="3791391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keboola.com/blog/decision-trees-machine-learning"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keboola.com/blog/random-forest-regress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keboola.com/blog/decision-trees-machine-learning"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keboola.com/blog/random-forest-regression"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com/@pranav3nov/naive-bayes-for-machine-learning-b81ddf954031"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theclickreader.com/logistic-regression-in-tensorflow-2-0/"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2020, there where 228 million licensed drivers in the U.S.</a:t>
            </a:r>
          </a:p>
          <a:p>
            <a:endParaRPr lang="en-US">
              <a:cs typeface="Calibri"/>
            </a:endParaRPr>
          </a:p>
          <a:p>
            <a:r>
              <a:rPr lang="en-US">
                <a:cs typeface="Calibri"/>
              </a:rPr>
              <a:t>Texas, California and Florida had the majority of those licensed drivers. </a:t>
            </a:r>
          </a:p>
          <a:p>
            <a:r>
              <a:rPr lang="en-US">
                <a:cs typeface="Calibri"/>
              </a:rPr>
              <a:t>These three states also had the most fatal car accidents in 2020.</a:t>
            </a:r>
          </a:p>
          <a:p>
            <a:endParaRPr lang="en-US">
              <a:cs typeface="Calibri"/>
            </a:endParaRPr>
          </a:p>
          <a:p>
            <a:r>
              <a:rPr lang="en-US"/>
              <a:t>Some of the leading causes of fatal car accidents in the U.S. are distracted driving, reckless or aggressive driving, and driving under the influence. </a:t>
            </a:r>
            <a:endParaRPr lang="en-US">
              <a:cs typeface="Calibri"/>
            </a:endParaRPr>
          </a:p>
          <a:p>
            <a:r>
              <a:rPr lang="en-US">
                <a:cs typeface="Calibri"/>
              </a:rPr>
              <a:t>these and other crash data have been collected  by the National highway traffic safety administration or NHTSA since the early 1970s, using these data to support</a:t>
            </a:r>
            <a:r>
              <a:rPr lang="en-US"/>
              <a:t> not only their own goals but also those of the highway safety community as well.</a:t>
            </a:r>
            <a:endParaRPr lang="en-US">
              <a:cs typeface="Calibri"/>
            </a:endParaRPr>
          </a:p>
          <a:p>
            <a:endParaRPr lang="en-US"/>
          </a:p>
          <a:p>
            <a:r>
              <a:rPr lang="en-US"/>
              <a:t>Understanding the causes behind fatal car accidents can help reduce their occurrence, and maximize the benefits obtained from applying budgets and resources towards reducing car crash fatalities.</a:t>
            </a:r>
            <a:endParaRPr lang="en-US">
              <a:cs typeface="Calibri"/>
            </a:endParaRPr>
          </a:p>
          <a:p>
            <a:endParaRPr lang="en-US">
              <a:cs typeface="Calibri"/>
            </a:endParaRPr>
          </a:p>
          <a:p>
            <a:r>
              <a:rPr lang="en-US"/>
              <a:t>NHTSA’s mission is to save lives, prevent injuries, and reduce the economic costs of roadway crashes through education, research, safety standards and enforcement activity.</a:t>
            </a:r>
            <a:endParaRPr lang="en-US">
              <a:cs typeface="Calibri"/>
            </a:endParaRPr>
          </a:p>
          <a:p>
            <a:endParaRPr lang="en-US">
              <a:cs typeface="Calibri"/>
            </a:endParaRPr>
          </a:p>
          <a:p>
            <a:r>
              <a:rPr lang="en-US">
                <a:cs typeface="Calibri"/>
              </a:rPr>
              <a:t>In this report we are working with 2019 Crash Report Sampling System Data.</a:t>
            </a:r>
          </a:p>
        </p:txBody>
      </p:sp>
      <p:sp>
        <p:nvSpPr>
          <p:cNvPr id="4" name="Slide Number Placeholder 3"/>
          <p:cNvSpPr>
            <a:spLocks noGrp="1"/>
          </p:cNvSpPr>
          <p:nvPr>
            <p:ph type="sldNum" sz="quarter" idx="5"/>
          </p:nvPr>
        </p:nvSpPr>
        <p:spPr/>
        <p:txBody>
          <a:bodyPr/>
          <a:lstStyle/>
          <a:p>
            <a:fld id="{A42DD25C-B525-4574-9DD2-508298009049}" type="slidenum">
              <a:rPr lang="en-US" smtClean="0"/>
              <a:t>2</a:t>
            </a:fld>
            <a:endParaRPr lang="en-US"/>
          </a:p>
        </p:txBody>
      </p:sp>
    </p:spTree>
    <p:extLst>
      <p:ext uri="{BB962C8B-B14F-4D97-AF65-F5344CB8AC3E}">
        <p14:creationId xmlns:p14="http://schemas.microsoft.com/office/powerpoint/2010/main" val="184737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a:ea typeface="+mn-lt"/>
                <a:cs typeface="+mn-lt"/>
              </a:rPr>
              <a:t>1</a:t>
            </a:r>
            <a:r>
              <a:rPr lang="en-US"/>
              <a:t>Decision Trees –  	Recursively divides a training set until each division consists entirely or primarily of examples from one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Attributes (variables), Class Labels (values for variables), Branches (outcome of a test), Nodes (final choice for a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a:ea typeface="+mn-lt"/>
                <a:cs typeface="+mn-lt"/>
              </a:rPr>
              <a:t>1</a:t>
            </a:r>
            <a:r>
              <a:rPr lang="en-US"/>
              <a:t>Random Forest - 	Develops a forest of many small trees. Uses bagging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Naïve Bayes - 		Uses naïve assumption that all features are independent and then uses probabilistic modeling to predict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Logistic Regression - 	Essentially draws a line through the datapoints to predict how x determines 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aseline="30000">
                <a:ea typeface="+mn-lt"/>
                <a:cs typeface="+mn-lt"/>
              </a:rPr>
              <a:t>2</a:t>
            </a:r>
            <a:r>
              <a:rPr lang="en-US">
                <a:ea typeface="+mn-lt"/>
                <a:cs typeface="+mn-lt"/>
              </a:rPr>
              <a:t>Keboola. 2020. </a:t>
            </a:r>
            <a:r>
              <a:rPr lang="en-US" i="1">
                <a:ea typeface="+mn-lt"/>
                <a:cs typeface="+mn-lt"/>
              </a:rPr>
              <a:t>The Ultimate Guide to Decision Trees for Machine Learning.</a:t>
            </a:r>
            <a:r>
              <a:rPr lang="en-US">
                <a:ea typeface="+mn-lt"/>
                <a:cs typeface="+mn-lt"/>
              </a:rPr>
              <a:t> Retried from: </a:t>
            </a:r>
            <a:r>
              <a:rPr lang="en-US">
                <a:ea typeface="+mn-lt"/>
                <a:cs typeface="+mn-lt"/>
                <a:hlinkClick r:id="rId3">
                  <a:extLst>
                    <a:ext uri="{A12FA001-AC4F-418D-AE19-62706E023703}">
                      <ahyp:hlinkClr xmlns:ahyp="http://schemas.microsoft.com/office/drawing/2018/hyperlinkcolor" val="tx"/>
                    </a:ext>
                  </a:extLst>
                </a:hlinkClick>
              </a:rPr>
              <a:t> </a:t>
            </a:r>
            <a:r>
              <a:rPr lang="en-US">
                <a:hlinkClick r:id="rId3"/>
              </a:rPr>
              <a:t>https://www.keboola.com/blog/decision-trees-machine-learning</a:t>
            </a:r>
            <a:r>
              <a:rPr lang="en-US">
                <a:ea typeface="+mn-lt"/>
                <a:cs typeface="+mn-lt"/>
              </a:rPr>
              <a:t> </a:t>
            </a:r>
          </a:p>
          <a:p>
            <a:r>
              <a:rPr lang="en-US" baseline="30000">
                <a:ea typeface="+mn-lt"/>
                <a:cs typeface="+mn-lt"/>
              </a:rPr>
              <a:t>3</a:t>
            </a:r>
            <a:r>
              <a:rPr lang="en-US">
                <a:ea typeface="+mn-lt"/>
                <a:cs typeface="+mn-lt"/>
              </a:rPr>
              <a:t>Keboola. 2020. </a:t>
            </a:r>
            <a:r>
              <a:rPr lang="en-US" i="1">
                <a:ea typeface="+mn-lt"/>
                <a:cs typeface="+mn-lt"/>
              </a:rPr>
              <a:t>The Ultimate Guide to Random Forest Regression. </a:t>
            </a:r>
            <a:r>
              <a:rPr lang="en-US">
                <a:ea typeface="+mn-lt"/>
                <a:cs typeface="+mn-lt"/>
              </a:rPr>
              <a:t>Retried from: </a:t>
            </a:r>
            <a:r>
              <a:rPr lang="en-US">
                <a:hlinkClick r:id="rId4"/>
              </a:rPr>
              <a:t>https://www.keboola.com/blog/random-forest-regression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42DD25C-B525-4574-9DD2-508298009049}" type="slidenum">
              <a:rPr lang="en-US" smtClean="0"/>
              <a:t>4</a:t>
            </a:fld>
            <a:endParaRPr lang="en-US"/>
          </a:p>
        </p:txBody>
      </p:sp>
    </p:spTree>
    <p:extLst>
      <p:ext uri="{BB962C8B-B14F-4D97-AF65-F5344CB8AC3E}">
        <p14:creationId xmlns:p14="http://schemas.microsoft.com/office/powerpoint/2010/main" val="80008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a:ea typeface="+mn-lt"/>
                <a:cs typeface="+mn-lt"/>
              </a:rPr>
              <a:t>1</a:t>
            </a:r>
            <a:r>
              <a:rPr lang="en-US" b="0" i="0">
                <a:solidFill>
                  <a:srgbClr val="3E3A39"/>
                </a:solidFill>
                <a:effectLst/>
                <a:latin typeface="Roboto" panose="02000000000000000000" pitchFamily="2" charset="0"/>
              </a:rPr>
              <a:t>K-fold cross-validation - complete data set is randomly  split into k mutually exclusive subsets of approximately equal size. The classification  model is trained and tested k times. Each time it is trained on all but one fold and then  tested on the remaining single fold.</a:t>
            </a:r>
          </a:p>
          <a:p>
            <a:endParaRPr lang="en-US" b="0" i="0">
              <a:solidFill>
                <a:srgbClr val="3E3A39"/>
              </a:solidFill>
              <a:effectLst/>
              <a:latin typeface="Roboto" panose="02000000000000000000" pitchFamily="2" charset="0"/>
            </a:endParaRPr>
          </a:p>
          <a:p>
            <a:r>
              <a:rPr lang="en-US" b="0" i="0">
                <a:solidFill>
                  <a:srgbClr val="3E3A39"/>
                </a:solidFill>
                <a:effectLst/>
                <a:latin typeface="Roboto" panose="02000000000000000000" pitchFamily="2" charset="0"/>
              </a:rPr>
              <a:t>Equal Size Sampling: The node will remove random rows belonging to the majority classes. The rows returned by this node will contain all records from the minority class(es) and a random sample from each of the majority classes, whereby each sample contains as many objects as the minority class contains</a:t>
            </a:r>
          </a:p>
          <a:p>
            <a:endParaRPr lang="en-US" b="0" i="0">
              <a:solidFill>
                <a:srgbClr val="3E3A39"/>
              </a:solidFill>
              <a:effectLst/>
              <a:latin typeface="Roboto" panose="02000000000000000000" pitchFamily="2" charset="0"/>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a:ea typeface="+mn-lt"/>
                <a:cs typeface="+mn-lt"/>
              </a:rPr>
              <a:t>1 </a:t>
            </a:r>
            <a:r>
              <a:rPr lang="en-US"/>
              <a:t>Ramesh, Sharda; </a:t>
            </a:r>
            <a:r>
              <a:rPr lang="en-US" err="1"/>
              <a:t>Delen</a:t>
            </a:r>
            <a:r>
              <a:rPr lang="en-US"/>
              <a:t> </a:t>
            </a:r>
            <a:r>
              <a:rPr lang="en-US" err="1"/>
              <a:t>Dursun</a:t>
            </a:r>
            <a:r>
              <a:rPr lang="en-US"/>
              <a:t>; Turban Efraim. Business Intelligence, Analytics, and Data Science (p. 218). Pearson Education. Kindle Edition. </a:t>
            </a:r>
          </a:p>
        </p:txBody>
      </p:sp>
      <p:sp>
        <p:nvSpPr>
          <p:cNvPr id="4" name="Slide Number Placeholder 3"/>
          <p:cNvSpPr>
            <a:spLocks noGrp="1"/>
          </p:cNvSpPr>
          <p:nvPr>
            <p:ph type="sldNum" sz="quarter" idx="5"/>
          </p:nvPr>
        </p:nvSpPr>
        <p:spPr/>
        <p:txBody>
          <a:bodyPr/>
          <a:lstStyle/>
          <a:p>
            <a:fld id="{A42DD25C-B525-4574-9DD2-508298009049}" type="slidenum">
              <a:rPr lang="en-US" smtClean="0"/>
              <a:t>7</a:t>
            </a:fld>
            <a:endParaRPr lang="en-US"/>
          </a:p>
        </p:txBody>
      </p:sp>
    </p:spTree>
    <p:extLst>
      <p:ext uri="{BB962C8B-B14F-4D97-AF65-F5344CB8AC3E}">
        <p14:creationId xmlns:p14="http://schemas.microsoft.com/office/powerpoint/2010/main" val="392432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a:ea typeface="+mn-lt"/>
                <a:cs typeface="+mn-lt"/>
              </a:rPr>
              <a:t>2</a:t>
            </a:r>
            <a:r>
              <a:rPr lang="en-US"/>
              <a:t>Decision Trees –  	Recursively divides a training set until each division consists entirely or primarily of examples from one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Attributes (variables), Class Labels (values for variables), Branches (outcome of a test), Nodes (final choice for a branch)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a:ea typeface="+mn-lt"/>
                <a:cs typeface="+mn-lt"/>
              </a:rPr>
              <a:t>3</a:t>
            </a:r>
            <a:r>
              <a:rPr lang="en-US"/>
              <a:t>Random Forest - 	Develops a forest of many small trees. Uses bagging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baseline="30000">
                <a:ea typeface="+mn-lt"/>
                <a:cs typeface="+mn-lt"/>
              </a:rPr>
              <a:t>2</a:t>
            </a:r>
            <a:r>
              <a:rPr lang="en-US">
                <a:ea typeface="+mn-lt"/>
                <a:cs typeface="+mn-lt"/>
              </a:rPr>
              <a:t>Keboola. 2020. </a:t>
            </a:r>
            <a:r>
              <a:rPr lang="en-US" i="1">
                <a:ea typeface="+mn-lt"/>
                <a:cs typeface="+mn-lt"/>
              </a:rPr>
              <a:t>The Ultimate Guide to Decision Trees for Machine Learning.</a:t>
            </a:r>
            <a:r>
              <a:rPr lang="en-US">
                <a:ea typeface="+mn-lt"/>
                <a:cs typeface="+mn-lt"/>
              </a:rPr>
              <a:t> Retrieved from: </a:t>
            </a:r>
            <a:r>
              <a:rPr lang="en-US">
                <a:ea typeface="+mn-lt"/>
                <a:cs typeface="+mn-lt"/>
                <a:hlinkClick r:id="rId3">
                  <a:extLst>
                    <a:ext uri="{A12FA001-AC4F-418D-AE19-62706E023703}">
                      <ahyp:hlinkClr xmlns:ahyp="http://schemas.microsoft.com/office/drawing/2018/hyperlinkcolor" val="tx"/>
                    </a:ext>
                  </a:extLst>
                </a:hlinkClick>
              </a:rPr>
              <a:t> </a:t>
            </a:r>
            <a:r>
              <a:rPr lang="en-US">
                <a:hlinkClick r:id="rId3"/>
              </a:rPr>
              <a:t>https://www.keboola.com/blog/decision-trees-machine-learning</a:t>
            </a:r>
            <a:r>
              <a:rPr lang="en-US">
                <a:ea typeface="+mn-lt"/>
                <a:cs typeface="+mn-lt"/>
              </a:rPr>
              <a:t> </a:t>
            </a:r>
          </a:p>
          <a:p>
            <a:r>
              <a:rPr lang="en-US" baseline="30000">
                <a:ea typeface="+mn-lt"/>
                <a:cs typeface="+mn-lt"/>
              </a:rPr>
              <a:t>3</a:t>
            </a:r>
            <a:r>
              <a:rPr lang="en-US">
                <a:ea typeface="+mn-lt"/>
                <a:cs typeface="+mn-lt"/>
              </a:rPr>
              <a:t>Keboola. 2020. </a:t>
            </a:r>
            <a:r>
              <a:rPr lang="en-US" i="1">
                <a:ea typeface="+mn-lt"/>
                <a:cs typeface="+mn-lt"/>
              </a:rPr>
              <a:t>The Ultimate Guide to Random Forest Regression. </a:t>
            </a:r>
            <a:r>
              <a:rPr lang="en-US">
                <a:ea typeface="+mn-lt"/>
                <a:cs typeface="+mn-lt"/>
              </a:rPr>
              <a:t>Retrieved from: </a:t>
            </a:r>
            <a:r>
              <a:rPr lang="en-US">
                <a:hlinkClick r:id="rId4"/>
              </a:rPr>
              <a:t>https://www.keboola.com/blog/random-forest-regression</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A42DD25C-B525-4574-9DD2-508298009049}" type="slidenum">
              <a:rPr lang="en-US" smtClean="0"/>
              <a:t>8</a:t>
            </a:fld>
            <a:endParaRPr lang="en-US"/>
          </a:p>
        </p:txBody>
      </p:sp>
    </p:spTree>
    <p:extLst>
      <p:ext uri="{BB962C8B-B14F-4D97-AF65-F5344CB8AC3E}">
        <p14:creationId xmlns:p14="http://schemas.microsoft.com/office/powerpoint/2010/main" val="3188671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Naïve Bayes - 		Uses naïve assumption that all features are independent and then uses probabilistic modeling to predict outcomes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Logistic Regression - 	Essentially draws a line through the datapoints to predict how x determines y</a:t>
            </a:r>
          </a:p>
          <a:p>
            <a:endParaRPr lang="en-U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30000">
                <a:ea typeface="+mn-lt"/>
                <a:cs typeface="+mn-lt"/>
              </a:rPr>
              <a:t>4</a:t>
            </a:r>
            <a:r>
              <a:rPr lang="en-US"/>
              <a:t>Medium.com/Pranav. 2020. </a:t>
            </a:r>
            <a:r>
              <a:rPr lang="en-US" i="1"/>
              <a:t>Naïve Bayes for Machine Learning</a:t>
            </a:r>
            <a:r>
              <a:rPr lang="en-US"/>
              <a:t>. Retrieved from: </a:t>
            </a:r>
            <a:r>
              <a:rPr lang="en-US">
                <a:hlinkClick r:id="rId3"/>
              </a:rPr>
              <a:t>https://medium.com/@pranav3nov/naive-bayes-for-machine-learning-b81ddf954031</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30000">
                <a:ea typeface="+mn-lt"/>
                <a:cs typeface="+mn-lt"/>
              </a:rPr>
              <a:t>5</a:t>
            </a:r>
            <a:r>
              <a:rPr lang="en-US">
                <a:ea typeface="+mn-lt"/>
                <a:cs typeface="+mn-lt"/>
              </a:rPr>
              <a:t>The Click Reader. 2022. </a:t>
            </a:r>
            <a:r>
              <a:rPr lang="en-US" i="1">
                <a:ea typeface="+mn-lt"/>
                <a:cs typeface="+mn-lt"/>
              </a:rPr>
              <a:t>Logistic Regression in Tensor Flow</a:t>
            </a:r>
            <a:r>
              <a:rPr lang="en-US">
                <a:ea typeface="+mn-lt"/>
                <a:cs typeface="+mn-lt"/>
              </a:rPr>
              <a:t>. Retrieved from: </a:t>
            </a:r>
            <a:r>
              <a:rPr lang="en-US">
                <a:hlinkClick r:id="rId4"/>
              </a:rPr>
              <a:t>htttps://www.theclickreader.com/logistic-regression-in-tensorflow-2-0/</a:t>
            </a:r>
            <a:endParaRPr lang="en-US"/>
          </a:p>
        </p:txBody>
      </p:sp>
      <p:sp>
        <p:nvSpPr>
          <p:cNvPr id="4" name="Slide Number Placeholder 3"/>
          <p:cNvSpPr>
            <a:spLocks noGrp="1"/>
          </p:cNvSpPr>
          <p:nvPr>
            <p:ph type="sldNum" sz="quarter" idx="5"/>
          </p:nvPr>
        </p:nvSpPr>
        <p:spPr/>
        <p:txBody>
          <a:bodyPr/>
          <a:lstStyle/>
          <a:p>
            <a:fld id="{A42DD25C-B525-4574-9DD2-508298009049}" type="slidenum">
              <a:rPr lang="en-US" smtClean="0"/>
              <a:t>9</a:t>
            </a:fld>
            <a:endParaRPr lang="en-US"/>
          </a:p>
        </p:txBody>
      </p:sp>
    </p:spTree>
    <p:extLst>
      <p:ext uri="{BB962C8B-B14F-4D97-AF65-F5344CB8AC3E}">
        <p14:creationId xmlns:p14="http://schemas.microsoft.com/office/powerpoint/2010/main" val="3551517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DBA59-69C8-44F0-A16D-62D44432CC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BCD6D2-4B64-4886-AF84-387351FA3D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BA43BE-7E4D-4906-940C-86246E3ED213}"/>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5" name="Footer Placeholder 4">
            <a:extLst>
              <a:ext uri="{FF2B5EF4-FFF2-40B4-BE49-F238E27FC236}">
                <a16:creationId xmlns:a16="http://schemas.microsoft.com/office/drawing/2014/main" id="{F32C7B28-5A29-4C69-BD60-9598D8FEEC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8E56E-BFD7-4F25-8DF0-BB448DA0907D}"/>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2790571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7B79-6413-401F-A9D1-AE889928A2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6D5939-6BF9-4D5A-B483-1E4C48FF05B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102BF8-984E-47CE-BF7A-552706FAF72C}"/>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5" name="Footer Placeholder 4">
            <a:extLst>
              <a:ext uri="{FF2B5EF4-FFF2-40B4-BE49-F238E27FC236}">
                <a16:creationId xmlns:a16="http://schemas.microsoft.com/office/drawing/2014/main" id="{15EB0C4B-0D4B-4013-850E-CD04C81B47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283FD1-F1BA-47FD-ADED-F3B021004AD2}"/>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2782068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6A9C5F-FB8C-43E9-B937-DF6F4CBD73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56A653B-69E7-4082-8ED6-66A2149150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F398F-9909-48D3-9BD2-05FEC1262B3C}"/>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5" name="Footer Placeholder 4">
            <a:extLst>
              <a:ext uri="{FF2B5EF4-FFF2-40B4-BE49-F238E27FC236}">
                <a16:creationId xmlns:a16="http://schemas.microsoft.com/office/drawing/2014/main" id="{7A74C09C-DFE8-4123-BC11-7DB17E151E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F6E90-B0E4-4F48-9C9D-D73FEFFA3C82}"/>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3120073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57B4E-DD60-4BBE-A331-1C4512D51C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8FC6E1-6157-44B7-BB2E-9DBA9073C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B3081-25C2-4F0E-80CE-43632EB51617}"/>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5" name="Footer Placeholder 4">
            <a:extLst>
              <a:ext uri="{FF2B5EF4-FFF2-40B4-BE49-F238E27FC236}">
                <a16:creationId xmlns:a16="http://schemas.microsoft.com/office/drawing/2014/main" id="{BE69322E-0D26-4307-AD6B-2BB03485E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75744-FFF4-435E-8782-2499E738E251}"/>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30926948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EC09F-BB20-4366-8395-806A8BCCD2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06114B-8DC6-453F-9588-ECAA796A61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FBB60D-1D94-48A9-92AF-9635F629A343}"/>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5" name="Footer Placeholder 4">
            <a:extLst>
              <a:ext uri="{FF2B5EF4-FFF2-40B4-BE49-F238E27FC236}">
                <a16:creationId xmlns:a16="http://schemas.microsoft.com/office/drawing/2014/main" id="{4290475F-09AD-49BB-B891-2ED7BDA73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19D515-1045-4C93-8D58-73B656DAA562}"/>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916531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BD7D8-E458-4B30-9750-FAE3358645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241A77-7A4B-4BFC-88D9-36D97EB884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40991F-459A-4DC4-BB86-5E56EA0689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247E28-ADFE-4784-BFF9-8A572796D6A0}"/>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6" name="Footer Placeholder 5">
            <a:extLst>
              <a:ext uri="{FF2B5EF4-FFF2-40B4-BE49-F238E27FC236}">
                <a16:creationId xmlns:a16="http://schemas.microsoft.com/office/drawing/2014/main" id="{45566C5F-7D3E-410A-B789-6ED76FC44A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17A7A-2D4A-40F7-9FCC-C59FC8107CF4}"/>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3916610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8C908-78E3-4E15-884D-318CC498DB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B1A51F-972A-4F5F-ABB5-510F0AC10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53769F-8940-4C9C-BE62-E89E61E976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9007F0-17AB-4F4E-8312-42FD92BE8D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531DFB-2D72-436D-99D0-ED9DD008EF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9CA0A0-8567-474C-9F5A-306FF0BAFF35}"/>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8" name="Footer Placeholder 7">
            <a:extLst>
              <a:ext uri="{FF2B5EF4-FFF2-40B4-BE49-F238E27FC236}">
                <a16:creationId xmlns:a16="http://schemas.microsoft.com/office/drawing/2014/main" id="{5789A60B-343C-47B3-876F-8F7D7974C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05FE8F-8FDB-4DB6-8DAF-6CAA07654579}"/>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1513908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A91B-376B-4369-89A8-953BC1A0B5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5B92CB-782B-4B93-AC43-C85E354E0690}"/>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4" name="Footer Placeholder 3">
            <a:extLst>
              <a:ext uri="{FF2B5EF4-FFF2-40B4-BE49-F238E27FC236}">
                <a16:creationId xmlns:a16="http://schemas.microsoft.com/office/drawing/2014/main" id="{498C5C7A-61C4-48CD-911F-E6D02B24DFF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6AE139-A929-4D7C-9C76-41B4949E863B}"/>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416960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F55F09-5B94-4F14-9072-872A67BDA845}"/>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3" name="Footer Placeholder 2">
            <a:extLst>
              <a:ext uri="{FF2B5EF4-FFF2-40B4-BE49-F238E27FC236}">
                <a16:creationId xmlns:a16="http://schemas.microsoft.com/office/drawing/2014/main" id="{46FEF612-0208-4083-AF76-C4766D0501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F7517A-29BD-4542-B9A0-82D2094C1A60}"/>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250285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9CA4D-661E-434E-98E5-83BA53433F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B20730-EE4E-4C69-A835-E3542C8B8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48BA9A-2A74-460F-9788-B27A3F714A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7DDA69-AD60-4A40-A22D-4766B3430E6A}"/>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6" name="Footer Placeholder 5">
            <a:extLst>
              <a:ext uri="{FF2B5EF4-FFF2-40B4-BE49-F238E27FC236}">
                <a16:creationId xmlns:a16="http://schemas.microsoft.com/office/drawing/2014/main" id="{36FE0A9F-59C9-4C2A-8111-B30FA70D4A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DCF83A-AFCD-47F7-80E5-D17D1E179F59}"/>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1345585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9B60-484D-4C94-878C-1CC34A781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D29243-4A6D-4B36-AE3F-9F7382E9E6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D184BF-8BCD-4354-85C9-FB3CA975B3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BE7B47-2FF4-4C1D-91BC-042F0BA631F5}"/>
              </a:ext>
            </a:extLst>
          </p:cNvPr>
          <p:cNvSpPr>
            <a:spLocks noGrp="1"/>
          </p:cNvSpPr>
          <p:nvPr>
            <p:ph type="dt" sz="half" idx="10"/>
          </p:nvPr>
        </p:nvSpPr>
        <p:spPr/>
        <p:txBody>
          <a:bodyPr/>
          <a:lstStyle/>
          <a:p>
            <a:fld id="{42EA7649-F639-49B6-8C65-9E5AF1A0587B}" type="datetimeFigureOut">
              <a:rPr lang="en-US" smtClean="0"/>
              <a:t>4/24/2022</a:t>
            </a:fld>
            <a:endParaRPr lang="en-US"/>
          </a:p>
        </p:txBody>
      </p:sp>
      <p:sp>
        <p:nvSpPr>
          <p:cNvPr id="6" name="Footer Placeholder 5">
            <a:extLst>
              <a:ext uri="{FF2B5EF4-FFF2-40B4-BE49-F238E27FC236}">
                <a16:creationId xmlns:a16="http://schemas.microsoft.com/office/drawing/2014/main" id="{F4ECB838-B880-4C4E-A59B-E7381B6924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942D88-08EC-41D6-8DFC-DE044E8D1C6B}"/>
              </a:ext>
            </a:extLst>
          </p:cNvPr>
          <p:cNvSpPr>
            <a:spLocks noGrp="1"/>
          </p:cNvSpPr>
          <p:nvPr>
            <p:ph type="sldNum" sz="quarter" idx="12"/>
          </p:nvPr>
        </p:nvSpPr>
        <p:spPr/>
        <p:txBody>
          <a:bodyPr/>
          <a:lstStyle/>
          <a:p>
            <a:fld id="{571DC45A-0F29-464B-889B-7EB839FF2E20}" type="slidenum">
              <a:rPr lang="en-US" smtClean="0"/>
              <a:t>‹#›</a:t>
            </a:fld>
            <a:endParaRPr lang="en-US"/>
          </a:p>
        </p:txBody>
      </p:sp>
    </p:spTree>
    <p:extLst>
      <p:ext uri="{BB962C8B-B14F-4D97-AF65-F5344CB8AC3E}">
        <p14:creationId xmlns:p14="http://schemas.microsoft.com/office/powerpoint/2010/main" val="3525138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1062D1-B669-4005-8368-3E8E72AF8A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9726BD-7524-43B8-8B8C-3452B0E3C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64CCCA-B9DE-48D4-BCC8-5AF661A95F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EA7649-F639-49B6-8C65-9E5AF1A0587B}" type="datetimeFigureOut">
              <a:rPr lang="en-US" smtClean="0"/>
              <a:t>4/24/2022</a:t>
            </a:fld>
            <a:endParaRPr lang="en-US"/>
          </a:p>
        </p:txBody>
      </p:sp>
      <p:sp>
        <p:nvSpPr>
          <p:cNvPr id="5" name="Footer Placeholder 4">
            <a:extLst>
              <a:ext uri="{FF2B5EF4-FFF2-40B4-BE49-F238E27FC236}">
                <a16:creationId xmlns:a16="http://schemas.microsoft.com/office/drawing/2014/main" id="{E1294823-0209-49D1-9A9C-E1827A1E5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8F06F96-9EF2-448E-BB29-A005829AB2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1DC45A-0F29-464B-889B-7EB839FF2E20}" type="slidenum">
              <a:rPr lang="en-US" smtClean="0"/>
              <a:t>‹#›</a:t>
            </a:fld>
            <a:endParaRPr lang="en-US"/>
          </a:p>
        </p:txBody>
      </p:sp>
    </p:spTree>
    <p:extLst>
      <p:ext uri="{BB962C8B-B14F-4D97-AF65-F5344CB8AC3E}">
        <p14:creationId xmlns:p14="http://schemas.microsoft.com/office/powerpoint/2010/main" val="1466501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www.keboola.com/blog/random-forest-regression" TargetMode="External"/><Relationship Id="rId2" Type="http://schemas.openxmlformats.org/officeDocument/2006/relationships/hyperlink" Target="https://www.keboola.com/blog/decision-trees-machine-learning" TargetMode="External"/><Relationship Id="rId1" Type="http://schemas.openxmlformats.org/officeDocument/2006/relationships/slideLayout" Target="../slideLayouts/slideLayout2.xml"/><Relationship Id="rId5" Type="http://schemas.openxmlformats.org/officeDocument/2006/relationships/hyperlink" Target="https://www.theclickreader.com/logistic-regression-in-tensorflow-2-0/" TargetMode="External"/><Relationship Id="rId4" Type="http://schemas.openxmlformats.org/officeDocument/2006/relationships/hyperlink" Target="https://medium.com/@pranav3nov/naive-bayes-for-machine-learning-b81ddf954031"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www.knime.com/"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0B7BF-727C-4336-A46F-2E4B7828F265}"/>
              </a:ext>
            </a:extLst>
          </p:cNvPr>
          <p:cNvSpPr>
            <a:spLocks noGrp="1"/>
          </p:cNvSpPr>
          <p:nvPr>
            <p:ph type="ctrTitle"/>
          </p:nvPr>
        </p:nvSpPr>
        <p:spPr/>
        <p:txBody>
          <a:bodyPr vert="horz" lIns="91440" tIns="45720" rIns="91440" bIns="45720" rtlCol="0" anchor="ctr">
            <a:normAutofit/>
          </a:bodyPr>
          <a:lstStyle/>
          <a:p>
            <a:r>
              <a:rPr lang="en-US" sz="3200" b="1">
                <a:solidFill>
                  <a:schemeClr val="accent5">
                    <a:lumMod val="75000"/>
                  </a:schemeClr>
                </a:solidFill>
                <a:latin typeface="Cambria"/>
                <a:ea typeface="+mj-lt"/>
                <a:cs typeface="+mj-lt"/>
              </a:rPr>
              <a:t>Predictive Analytics Technologies </a:t>
            </a:r>
            <a:endParaRPr lang="en-US" sz="3200">
              <a:solidFill>
                <a:schemeClr val="accent5">
                  <a:lumMod val="75000"/>
                </a:schemeClr>
              </a:solidFill>
              <a:latin typeface="Cambria"/>
              <a:ea typeface="+mj-lt"/>
              <a:cs typeface="+mj-lt"/>
            </a:endParaRPr>
          </a:p>
          <a:p>
            <a:r>
              <a:rPr lang="en-US" sz="3200" b="1">
                <a:solidFill>
                  <a:schemeClr val="accent5">
                    <a:lumMod val="75000"/>
                  </a:schemeClr>
                </a:solidFill>
                <a:latin typeface="Cambria"/>
                <a:ea typeface="+mj-lt"/>
                <a:cs typeface="+mj-lt"/>
              </a:rPr>
              <a:t>(MSIS – 5633)</a:t>
            </a:r>
            <a:endParaRPr lang="en-US" sz="3200">
              <a:solidFill>
                <a:schemeClr val="accent5">
                  <a:lumMod val="75000"/>
                </a:schemeClr>
              </a:solidFill>
              <a:latin typeface="Cambria"/>
              <a:ea typeface="+mj-lt"/>
              <a:cs typeface="+mj-lt"/>
            </a:endParaRPr>
          </a:p>
          <a:p>
            <a:r>
              <a:rPr lang="en-US" sz="3200" b="1">
                <a:solidFill>
                  <a:schemeClr val="accent5">
                    <a:lumMod val="75000"/>
                  </a:schemeClr>
                </a:solidFill>
                <a:latin typeface="Cambria"/>
                <a:ea typeface="+mj-lt"/>
                <a:cs typeface="+mj-lt"/>
              </a:rPr>
              <a:t>Crash Report Sampling System – 2019 Crash Data</a:t>
            </a:r>
            <a:endParaRPr lang="en-US" sz="3200">
              <a:solidFill>
                <a:schemeClr val="accent5">
                  <a:lumMod val="75000"/>
                </a:schemeClr>
              </a:solidFill>
              <a:latin typeface="Cambria"/>
              <a:ea typeface="+mj-lt"/>
              <a:cs typeface="+mj-lt"/>
            </a:endParaRPr>
          </a:p>
        </p:txBody>
      </p:sp>
      <p:sp>
        <p:nvSpPr>
          <p:cNvPr id="3" name="Subtitle 2">
            <a:extLst>
              <a:ext uri="{FF2B5EF4-FFF2-40B4-BE49-F238E27FC236}">
                <a16:creationId xmlns:a16="http://schemas.microsoft.com/office/drawing/2014/main" id="{30652B99-AD25-4078-ABB2-4B8719042F9F}"/>
              </a:ext>
            </a:extLst>
          </p:cNvPr>
          <p:cNvSpPr>
            <a:spLocks noGrp="1"/>
          </p:cNvSpPr>
          <p:nvPr>
            <p:ph type="subTitle" idx="1"/>
          </p:nvPr>
        </p:nvSpPr>
        <p:spPr>
          <a:xfrm>
            <a:off x="1524000" y="3602038"/>
            <a:ext cx="9144000" cy="2680520"/>
          </a:xfrm>
        </p:spPr>
        <p:txBody>
          <a:bodyPr vert="horz" lIns="91440" tIns="45720" rIns="91440" bIns="45720" rtlCol="0" anchor="ctr">
            <a:normAutofit/>
          </a:bodyPr>
          <a:lstStyle/>
          <a:p>
            <a:r>
              <a:rPr lang="en-US" sz="2800" b="1">
                <a:solidFill>
                  <a:schemeClr val="accent5">
                    <a:lumMod val="75000"/>
                  </a:schemeClr>
                </a:solidFill>
                <a:latin typeface="Cambria"/>
                <a:ea typeface="+mj-lt"/>
                <a:cs typeface="+mj-lt"/>
              </a:rPr>
              <a:t>Group</a:t>
            </a:r>
            <a:r>
              <a:rPr lang="en-US" sz="2800" b="1">
                <a:ea typeface="+mn-lt"/>
                <a:cs typeface="+mn-lt"/>
              </a:rPr>
              <a:t> </a:t>
            </a:r>
            <a:r>
              <a:rPr lang="en-US" sz="2800" b="1">
                <a:solidFill>
                  <a:schemeClr val="accent5">
                    <a:lumMod val="75000"/>
                  </a:schemeClr>
                </a:solidFill>
                <a:latin typeface="Cambria"/>
                <a:ea typeface="+mj-lt"/>
                <a:cs typeface="+mj-lt"/>
              </a:rPr>
              <a:t>Term Project</a:t>
            </a:r>
          </a:p>
          <a:p>
            <a:r>
              <a:rPr lang="en-US" sz="2000" b="1">
                <a:solidFill>
                  <a:schemeClr val="accent5">
                    <a:lumMod val="75000"/>
                  </a:schemeClr>
                </a:solidFill>
                <a:latin typeface="Cambria"/>
                <a:ea typeface="+mj-lt"/>
                <a:cs typeface="+mj-lt"/>
              </a:rPr>
              <a:t>Date: 4/18/2022</a:t>
            </a:r>
          </a:p>
          <a:p>
            <a:pPr algn="r">
              <a:lnSpc>
                <a:spcPct val="100000"/>
              </a:lnSpc>
              <a:spcBef>
                <a:spcPts val="0"/>
              </a:spcBef>
            </a:pPr>
            <a:r>
              <a:rPr lang="en-US" sz="1400" b="1">
                <a:ea typeface="+mn-lt"/>
                <a:cs typeface="+mn-lt"/>
              </a:rPr>
              <a:t>Team Name: Distance Group 3</a:t>
            </a:r>
            <a:endParaRPr lang="en-US" sz="1400">
              <a:ea typeface="+mn-lt"/>
              <a:cs typeface="+mn-lt"/>
            </a:endParaRPr>
          </a:p>
          <a:p>
            <a:pPr algn="r">
              <a:lnSpc>
                <a:spcPct val="100000"/>
              </a:lnSpc>
              <a:spcBef>
                <a:spcPts val="0"/>
              </a:spcBef>
            </a:pPr>
            <a:r>
              <a:rPr lang="en-US" sz="1400" b="1">
                <a:ea typeface="+mn-lt"/>
                <a:cs typeface="+mn-lt"/>
              </a:rPr>
              <a:t>Moises C. Marin Martinez</a:t>
            </a:r>
            <a:endParaRPr lang="en-US" sz="1400">
              <a:ea typeface="+mn-lt"/>
              <a:cs typeface="+mn-lt"/>
            </a:endParaRPr>
          </a:p>
          <a:p>
            <a:pPr algn="r">
              <a:lnSpc>
                <a:spcPct val="100000"/>
              </a:lnSpc>
              <a:spcBef>
                <a:spcPts val="0"/>
              </a:spcBef>
            </a:pPr>
            <a:r>
              <a:rPr lang="en-US" sz="1400" b="1">
                <a:ea typeface="+mn-lt"/>
                <a:cs typeface="+mn-lt"/>
              </a:rPr>
              <a:t>Paul Dreyer</a:t>
            </a:r>
            <a:endParaRPr lang="en-US" sz="1400">
              <a:ea typeface="+mn-lt"/>
              <a:cs typeface="+mn-lt"/>
            </a:endParaRPr>
          </a:p>
          <a:p>
            <a:pPr algn="r">
              <a:lnSpc>
                <a:spcPct val="100000"/>
              </a:lnSpc>
              <a:spcBef>
                <a:spcPts val="0"/>
              </a:spcBef>
            </a:pPr>
            <a:r>
              <a:rPr lang="en-US" sz="1400" b="1">
                <a:ea typeface="+mn-lt"/>
                <a:cs typeface="+mn-lt"/>
              </a:rPr>
              <a:t>Aislynn Pasierb </a:t>
            </a:r>
            <a:endParaRPr lang="en-US" sz="1400">
              <a:ea typeface="+mn-lt"/>
              <a:cs typeface="+mn-lt"/>
            </a:endParaRPr>
          </a:p>
          <a:p>
            <a:pPr algn="r">
              <a:lnSpc>
                <a:spcPct val="100000"/>
              </a:lnSpc>
              <a:spcBef>
                <a:spcPts val="0"/>
              </a:spcBef>
            </a:pPr>
            <a:r>
              <a:rPr lang="en-US" sz="1400" b="1">
                <a:ea typeface="+mn-lt"/>
                <a:cs typeface="+mn-lt"/>
              </a:rPr>
              <a:t>Cassie Adams</a:t>
            </a:r>
            <a:endParaRPr lang="en-US" sz="1400">
              <a:ea typeface="+mn-lt"/>
              <a:cs typeface="+mn-lt"/>
            </a:endParaRPr>
          </a:p>
        </p:txBody>
      </p:sp>
    </p:spTree>
    <p:extLst>
      <p:ext uri="{BB962C8B-B14F-4D97-AF65-F5344CB8AC3E}">
        <p14:creationId xmlns:p14="http://schemas.microsoft.com/office/powerpoint/2010/main" val="2364187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8A1F9-A10D-7904-5D3D-FAB0FAB5F922}"/>
              </a:ext>
            </a:extLst>
          </p:cNvPr>
          <p:cNvSpPr txBox="1"/>
          <p:nvPr/>
        </p:nvSpPr>
        <p:spPr>
          <a:xfrm>
            <a:off x="826814" y="493986"/>
            <a:ext cx="6246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accent5">
                    <a:lumMod val="75000"/>
                  </a:schemeClr>
                </a:solidFill>
                <a:latin typeface="Cambria"/>
                <a:ea typeface="+mj-lt"/>
                <a:cs typeface="+mj-lt"/>
              </a:rPr>
              <a:t>Testing &amp; Evaluation</a:t>
            </a:r>
            <a:endParaRPr lang="en-US" sz="3200"/>
          </a:p>
        </p:txBody>
      </p:sp>
      <p:graphicFrame>
        <p:nvGraphicFramePr>
          <p:cNvPr id="6" name="Table 5">
            <a:extLst>
              <a:ext uri="{FF2B5EF4-FFF2-40B4-BE49-F238E27FC236}">
                <a16:creationId xmlns:a16="http://schemas.microsoft.com/office/drawing/2014/main" id="{0FB985DC-CBC9-48C2-92A5-2C8750436B83}"/>
              </a:ext>
            </a:extLst>
          </p:cNvPr>
          <p:cNvGraphicFramePr>
            <a:graphicFrameLocks noGrp="1"/>
          </p:cNvGraphicFramePr>
          <p:nvPr>
            <p:extLst>
              <p:ext uri="{D42A27DB-BD31-4B8C-83A1-F6EECF244321}">
                <p14:modId xmlns:p14="http://schemas.microsoft.com/office/powerpoint/2010/main" val="866471179"/>
              </p:ext>
            </p:extLst>
          </p:nvPr>
        </p:nvGraphicFramePr>
        <p:xfrm>
          <a:off x="6096000" y="1419916"/>
          <a:ext cx="5007259" cy="4944098"/>
        </p:xfrm>
        <a:graphic>
          <a:graphicData uri="http://schemas.openxmlformats.org/drawingml/2006/table">
            <a:tbl>
              <a:tblPr/>
              <a:tblGrid>
                <a:gridCol w="1146982">
                  <a:extLst>
                    <a:ext uri="{9D8B030D-6E8A-4147-A177-3AD203B41FA5}">
                      <a16:colId xmlns:a16="http://schemas.microsoft.com/office/drawing/2014/main" val="4266118431"/>
                    </a:ext>
                  </a:extLst>
                </a:gridCol>
                <a:gridCol w="1276482">
                  <a:extLst>
                    <a:ext uri="{9D8B030D-6E8A-4147-A177-3AD203B41FA5}">
                      <a16:colId xmlns:a16="http://schemas.microsoft.com/office/drawing/2014/main" val="3855941807"/>
                    </a:ext>
                  </a:extLst>
                </a:gridCol>
                <a:gridCol w="160331">
                  <a:extLst>
                    <a:ext uri="{9D8B030D-6E8A-4147-A177-3AD203B41FA5}">
                      <a16:colId xmlns:a16="http://schemas.microsoft.com/office/drawing/2014/main" val="2182109304"/>
                    </a:ext>
                  </a:extLst>
                </a:gridCol>
                <a:gridCol w="1146982">
                  <a:extLst>
                    <a:ext uri="{9D8B030D-6E8A-4147-A177-3AD203B41FA5}">
                      <a16:colId xmlns:a16="http://schemas.microsoft.com/office/drawing/2014/main" val="2972345713"/>
                    </a:ext>
                  </a:extLst>
                </a:gridCol>
                <a:gridCol w="1276482">
                  <a:extLst>
                    <a:ext uri="{9D8B030D-6E8A-4147-A177-3AD203B41FA5}">
                      <a16:colId xmlns:a16="http://schemas.microsoft.com/office/drawing/2014/main" val="1527857507"/>
                    </a:ext>
                  </a:extLst>
                </a:gridCol>
              </a:tblGrid>
              <a:tr h="578191">
                <a:tc gridSpan="2">
                  <a:txBody>
                    <a:bodyPr/>
                    <a:lstStyle/>
                    <a:p>
                      <a:pPr algn="ctr" fontAlgn="ctr"/>
                      <a:r>
                        <a:rPr lang="en-US" sz="1100" b="1" i="0" u="none" strike="noStrike">
                          <a:solidFill>
                            <a:srgbClr val="000000"/>
                          </a:solidFill>
                          <a:effectLst/>
                          <a:latin typeface="Calibri" panose="020F0502020204030204" pitchFamily="34" charset="0"/>
                        </a:rPr>
                        <a:t>Global Feature Importance</a:t>
                      </a:r>
                      <a:br>
                        <a:rPr lang="en-US" sz="1100" b="1" i="0" u="none" strike="noStrike">
                          <a:solidFill>
                            <a:srgbClr val="000000"/>
                          </a:solidFill>
                          <a:effectLst/>
                          <a:latin typeface="Calibri" panose="020F0502020204030204" pitchFamily="34" charset="0"/>
                        </a:rPr>
                      </a:br>
                      <a:r>
                        <a:rPr lang="en-US" sz="1100" b="1" i="0" u="none" strike="noStrike">
                          <a:solidFill>
                            <a:srgbClr val="000000"/>
                          </a:solidFill>
                          <a:effectLst/>
                          <a:latin typeface="Calibri" panose="020F0502020204030204" pitchFamily="34" charset="0"/>
                        </a:rPr>
                        <a:t>Non-Binned MONTH, DAY_WEEK,HOUR</a:t>
                      </a:r>
                    </a:p>
                  </a:txBody>
                  <a:tcPr marL="7311" marR="7311" marT="73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gridSpan="2">
                  <a:txBody>
                    <a:bodyPr/>
                    <a:lstStyle/>
                    <a:p>
                      <a:pPr algn="ctr" fontAlgn="ctr"/>
                      <a:r>
                        <a:rPr lang="en-US" sz="1100" b="1" i="0" u="none" strike="noStrike">
                          <a:solidFill>
                            <a:srgbClr val="000000"/>
                          </a:solidFill>
                          <a:effectLst/>
                          <a:latin typeface="Calibri" panose="020F0502020204030204" pitchFamily="34" charset="0"/>
                        </a:rPr>
                        <a:t>Global Feature Importance</a:t>
                      </a:r>
                      <a:br>
                        <a:rPr lang="en-US" sz="1100" b="1" i="0" u="none" strike="noStrike">
                          <a:solidFill>
                            <a:srgbClr val="000000"/>
                          </a:solidFill>
                          <a:effectLst/>
                          <a:latin typeface="Calibri" panose="020F0502020204030204" pitchFamily="34" charset="0"/>
                        </a:rPr>
                      </a:br>
                      <a:r>
                        <a:rPr lang="en-US" sz="1100" b="1" i="0" u="none" strike="noStrike">
                          <a:solidFill>
                            <a:srgbClr val="000000"/>
                          </a:solidFill>
                          <a:effectLst/>
                          <a:latin typeface="Calibri" panose="020F0502020204030204" pitchFamily="34" charset="0"/>
                        </a:rPr>
                        <a:t>Binned MONTH, DAY_WEEK,HOUR</a:t>
                      </a:r>
                    </a:p>
                  </a:txBody>
                  <a:tcPr marL="7311" marR="7311" marT="731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996540732"/>
                  </a:ext>
                </a:extLst>
              </a:tr>
              <a:tr h="165689">
                <a:tc>
                  <a:txBody>
                    <a:bodyPr/>
                    <a:lstStyle/>
                    <a:p>
                      <a:pPr algn="ctr" fontAlgn="b"/>
                      <a:r>
                        <a:rPr lang="en-US" sz="800" b="1" i="0" u="none" strike="noStrike">
                          <a:solidFill>
                            <a:srgbClr val="000000"/>
                          </a:solidFill>
                          <a:effectLst/>
                          <a:latin typeface="Calibri" panose="020F0502020204030204" pitchFamily="34" charset="0"/>
                        </a:rPr>
                        <a:t>Top 25 Variables</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Bottom 13 Variables</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1" i="0" u="none" strike="noStrike">
                          <a:solidFill>
                            <a:srgbClr val="000000"/>
                          </a:solidFill>
                          <a:effectLst/>
                          <a:latin typeface="Calibri" panose="020F0502020204030204" pitchFamily="34" charset="0"/>
                        </a:rPr>
                        <a:t>Top 25 Variables</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1" i="0" u="none" strike="noStrike">
                          <a:solidFill>
                            <a:srgbClr val="000000"/>
                          </a:solidFill>
                          <a:effectLst/>
                          <a:latin typeface="Calibri" panose="020F0502020204030204" pitchFamily="34" charset="0"/>
                        </a:rPr>
                        <a:t>Bottom 13 Variables</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48939810"/>
                  </a:ext>
                </a:extLst>
              </a:tr>
              <a:tr h="165689">
                <a:tc>
                  <a:txBody>
                    <a:bodyPr/>
                    <a:lstStyle/>
                    <a:p>
                      <a:pPr algn="ctr" fontAlgn="b"/>
                      <a:r>
                        <a:rPr lang="en-US" sz="800" b="0" i="0" u="none" strike="noStrike">
                          <a:solidFill>
                            <a:srgbClr val="000000"/>
                          </a:solidFill>
                          <a:effectLst/>
                          <a:latin typeface="Calibri" panose="020F0502020204030204" pitchFamily="34" charset="0"/>
                        </a:rPr>
                        <a:t>EJECTION</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HELM_MIS</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EJECTION</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CF1</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697069"/>
                  </a:ext>
                </a:extLst>
              </a:tr>
              <a:tr h="165689">
                <a:tc>
                  <a:txBody>
                    <a:bodyPr/>
                    <a:lstStyle/>
                    <a:p>
                      <a:pPr algn="ctr" fontAlgn="b"/>
                      <a:r>
                        <a:rPr lang="en-US" sz="800" b="0" i="0" u="none" strike="noStrike">
                          <a:solidFill>
                            <a:srgbClr val="000000"/>
                          </a:solidFill>
                          <a:effectLst/>
                          <a:latin typeface="Calibri" panose="020F0502020204030204" pitchFamily="34" charset="0"/>
                        </a:rPr>
                        <a:t>FIRE_EXP</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RELJCT2</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FIRE_EXP</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DEFORMED</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3682575"/>
                  </a:ext>
                </a:extLst>
              </a:tr>
              <a:tr h="165689">
                <a:tc>
                  <a:txBody>
                    <a:bodyPr/>
                    <a:lstStyle/>
                    <a:p>
                      <a:pPr algn="ctr" fontAlgn="b"/>
                      <a:r>
                        <a:rPr lang="en-US" sz="800" b="0" i="0" u="none" strike="noStrike">
                          <a:solidFill>
                            <a:srgbClr val="000000"/>
                          </a:solidFill>
                          <a:effectLst/>
                          <a:latin typeface="Calibri" panose="020F0502020204030204" pitchFamily="34" charset="0"/>
                        </a:rPr>
                        <a:t>PJ</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SEX</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VEH_ALCH</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MDRDSTRD</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7990517"/>
                  </a:ext>
                </a:extLst>
              </a:tr>
              <a:tr h="173974">
                <a:tc>
                  <a:txBody>
                    <a:bodyPr/>
                    <a:lstStyle/>
                    <a:p>
                      <a:pPr algn="ctr" fontAlgn="b"/>
                      <a:r>
                        <a:rPr lang="en-US" sz="800" b="0" i="0" u="none" strike="noStrike">
                          <a:solidFill>
                            <a:srgbClr val="000000"/>
                          </a:solidFill>
                          <a:effectLst/>
                          <a:latin typeface="Calibri" panose="020F0502020204030204" pitchFamily="34" charset="0"/>
                        </a:rPr>
                        <a:t>ROLLOVER</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REGION</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ROLLOVER</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P_CRASH1</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1678444"/>
                  </a:ext>
                </a:extLst>
              </a:tr>
              <a:tr h="165689">
                <a:tc>
                  <a:txBody>
                    <a:bodyPr/>
                    <a:lstStyle/>
                    <a:p>
                      <a:pPr algn="ctr" fontAlgn="b"/>
                      <a:r>
                        <a:rPr lang="en-US" sz="800" b="0" i="0" u="none" strike="noStrike">
                          <a:solidFill>
                            <a:srgbClr val="000000"/>
                          </a:solidFill>
                          <a:effectLst/>
                          <a:latin typeface="Calibri" panose="020F0502020204030204" pitchFamily="34" charset="0"/>
                        </a:rPr>
                        <a:t>MAN_COLL</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URBANCITY</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DRINKING</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CF2</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1013545"/>
                  </a:ext>
                </a:extLst>
              </a:tr>
              <a:tr h="207112">
                <a:tc>
                  <a:txBody>
                    <a:bodyPr/>
                    <a:lstStyle/>
                    <a:p>
                      <a:pPr algn="ctr" fontAlgn="b"/>
                      <a:r>
                        <a:rPr lang="en-US" sz="800" b="0" i="0" u="none" strike="noStrike">
                          <a:solidFill>
                            <a:srgbClr val="000000"/>
                          </a:solidFill>
                          <a:effectLst/>
                          <a:latin typeface="Calibri" panose="020F0502020204030204" pitchFamily="34" charset="0"/>
                        </a:rPr>
                        <a:t>P_CRASH2</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WEATHER</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HARM_EV</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WEATHER</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7494009"/>
                  </a:ext>
                </a:extLst>
              </a:tr>
              <a:tr h="165689">
                <a:tc>
                  <a:txBody>
                    <a:bodyPr/>
                    <a:lstStyle/>
                    <a:p>
                      <a:pPr algn="ctr" fontAlgn="b"/>
                      <a:r>
                        <a:rPr lang="en-US" sz="800" b="0" i="0" u="none" strike="noStrike">
                          <a:solidFill>
                            <a:srgbClr val="000000"/>
                          </a:solidFill>
                          <a:effectLst/>
                          <a:latin typeface="Calibri" panose="020F0502020204030204" pitchFamily="34" charset="0"/>
                        </a:rPr>
                        <a:t>TRAV_SP</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MDRDSTRD</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VE_TOTAL</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MONTH_binned</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6744909"/>
                  </a:ext>
                </a:extLst>
              </a:tr>
              <a:tr h="165689">
                <a:tc>
                  <a:txBody>
                    <a:bodyPr/>
                    <a:lstStyle/>
                    <a:p>
                      <a:pPr algn="ctr" fontAlgn="b"/>
                      <a:r>
                        <a:rPr lang="en-US" sz="800" b="0" i="0" u="none" strike="noStrike">
                          <a:solidFill>
                            <a:srgbClr val="000000"/>
                          </a:solidFill>
                          <a:effectLst/>
                          <a:latin typeface="Calibri" panose="020F0502020204030204" pitchFamily="34" charset="0"/>
                        </a:rPr>
                        <a:t>HARM_EV</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GVWR</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REST_MIS</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SEX</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0931576"/>
                  </a:ext>
                </a:extLst>
              </a:tr>
              <a:tr h="165689">
                <a:tc>
                  <a:txBody>
                    <a:bodyPr/>
                    <a:lstStyle/>
                    <a:p>
                      <a:pPr algn="ctr" fontAlgn="b"/>
                      <a:r>
                        <a:rPr lang="en-US" sz="800" b="0" i="0" u="none" strike="noStrike">
                          <a:solidFill>
                            <a:srgbClr val="000000"/>
                          </a:solidFill>
                          <a:effectLst/>
                          <a:latin typeface="Calibri" panose="020F0502020204030204" pitchFamily="34" charset="0"/>
                        </a:rPr>
                        <a:t>VEH_ALCH</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CF2</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ALCHOHOL</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CF3</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4115048"/>
                  </a:ext>
                </a:extLst>
              </a:tr>
              <a:tr h="165689">
                <a:tc>
                  <a:txBody>
                    <a:bodyPr/>
                    <a:lstStyle/>
                    <a:p>
                      <a:pPr algn="ctr" fontAlgn="b"/>
                      <a:r>
                        <a:rPr lang="en-US" sz="800" b="0" i="0" u="none" strike="noStrike">
                          <a:solidFill>
                            <a:srgbClr val="000000"/>
                          </a:solidFill>
                          <a:effectLst/>
                          <a:latin typeface="Calibri" panose="020F0502020204030204" pitchFamily="34" charset="0"/>
                        </a:rPr>
                        <a:t>IMPACT1</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CF3</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DRUGS</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URBANCITY</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4798149"/>
                  </a:ext>
                </a:extLst>
              </a:tr>
              <a:tr h="165689">
                <a:tc>
                  <a:txBody>
                    <a:bodyPr/>
                    <a:lstStyle/>
                    <a:p>
                      <a:pPr algn="ctr" fontAlgn="b"/>
                      <a:r>
                        <a:rPr lang="en-US" sz="800" b="0" i="0" u="none" strike="noStrike">
                          <a:solidFill>
                            <a:srgbClr val="000000"/>
                          </a:solidFill>
                          <a:effectLst/>
                          <a:latin typeface="Calibri" panose="020F0502020204030204" pitchFamily="34" charset="0"/>
                        </a:rPr>
                        <a:t>VE_TOTAL</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J_KNIFE</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P_CRASH2</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DAY_WEEK_binned</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7093760"/>
                  </a:ext>
                </a:extLst>
              </a:tr>
              <a:tr h="165689">
                <a:tc>
                  <a:txBody>
                    <a:bodyPr/>
                    <a:lstStyle/>
                    <a:p>
                      <a:pPr algn="ctr" fontAlgn="b"/>
                      <a:r>
                        <a:rPr lang="en-US" sz="800" b="0" i="0" u="none" strike="noStrike">
                          <a:solidFill>
                            <a:srgbClr val="000000"/>
                          </a:solidFill>
                          <a:effectLst/>
                          <a:latin typeface="Calibri" panose="020F0502020204030204" pitchFamily="34" charset="0"/>
                        </a:rPr>
                        <a:t>REST_MIS</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HAZ_INV</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MAN_COLL</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HAZ-INV</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7894199"/>
                  </a:ext>
                </a:extLst>
              </a:tr>
              <a:tr h="165689">
                <a:tc>
                  <a:txBody>
                    <a:bodyPr/>
                    <a:lstStyle/>
                    <a:p>
                      <a:pPr algn="ctr" fontAlgn="b"/>
                      <a:r>
                        <a:rPr lang="en-US" sz="800" b="0" i="0" u="none" strike="noStrike">
                          <a:solidFill>
                            <a:srgbClr val="000000"/>
                          </a:solidFill>
                          <a:effectLst/>
                          <a:latin typeface="Calibri" panose="020F0502020204030204" pitchFamily="34" charset="0"/>
                        </a:rPr>
                        <a:t>DRINKING</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SEAT_POS</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PJ</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SEAT_POS</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7187389"/>
                  </a:ext>
                </a:extLst>
              </a:tr>
              <a:tr h="165689">
                <a:tc>
                  <a:txBody>
                    <a:bodyPr/>
                    <a:lstStyle/>
                    <a:p>
                      <a:pPr algn="ctr" fontAlgn="b"/>
                      <a:r>
                        <a:rPr lang="en-US" sz="800" b="0" i="0" u="none" strike="noStrike">
                          <a:solidFill>
                            <a:srgbClr val="000000"/>
                          </a:solidFill>
                          <a:effectLst/>
                          <a:latin typeface="Calibri" panose="020F0502020204030204" pitchFamily="34" charset="0"/>
                        </a:rPr>
                        <a:t>HOUR</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SPEEDREL</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9993209"/>
                  </a:ext>
                </a:extLst>
              </a:tr>
              <a:tr h="165689">
                <a:tc>
                  <a:txBody>
                    <a:bodyPr/>
                    <a:lstStyle/>
                    <a:p>
                      <a:pPr algn="ctr" fontAlgn="b"/>
                      <a:r>
                        <a:rPr lang="en-US" sz="800" b="0" i="0" u="none" strike="noStrike">
                          <a:solidFill>
                            <a:srgbClr val="000000"/>
                          </a:solidFill>
                          <a:effectLst/>
                          <a:latin typeface="Calibri" panose="020F0502020204030204" pitchFamily="34" charset="0"/>
                        </a:rPr>
                        <a:t>BODY_TYP</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BODY_TYP</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1264871"/>
                  </a:ext>
                </a:extLst>
              </a:tr>
              <a:tr h="165689">
                <a:tc>
                  <a:txBody>
                    <a:bodyPr/>
                    <a:lstStyle/>
                    <a:p>
                      <a:pPr algn="ctr" fontAlgn="b"/>
                      <a:r>
                        <a:rPr lang="en-US" sz="800" b="0" i="0" u="none" strike="noStrike">
                          <a:solidFill>
                            <a:srgbClr val="000000"/>
                          </a:solidFill>
                          <a:effectLst/>
                          <a:latin typeface="Calibri" panose="020F0502020204030204" pitchFamily="34" charset="0"/>
                        </a:rPr>
                        <a:t>AGE</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TRAV_SP</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0644835"/>
                  </a:ext>
                </a:extLst>
              </a:tr>
              <a:tr h="165689">
                <a:tc>
                  <a:txBody>
                    <a:bodyPr/>
                    <a:lstStyle/>
                    <a:p>
                      <a:pPr algn="ctr" fontAlgn="b"/>
                      <a:r>
                        <a:rPr lang="en-US" sz="800" b="0" i="0" u="none" strike="noStrike">
                          <a:solidFill>
                            <a:srgbClr val="000000"/>
                          </a:solidFill>
                          <a:effectLst/>
                          <a:latin typeface="Calibri" panose="020F0502020204030204" pitchFamily="34" charset="0"/>
                        </a:rPr>
                        <a:t>SPEEDREL</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AGE</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1653344"/>
                  </a:ext>
                </a:extLst>
              </a:tr>
              <a:tr h="165689">
                <a:tc>
                  <a:txBody>
                    <a:bodyPr/>
                    <a:lstStyle/>
                    <a:p>
                      <a:pPr algn="ctr" fontAlgn="b"/>
                      <a:r>
                        <a:rPr lang="en-US" sz="800" b="0" i="0" u="none" strike="noStrike">
                          <a:solidFill>
                            <a:srgbClr val="000000"/>
                          </a:solidFill>
                          <a:effectLst/>
                          <a:latin typeface="Calibri" panose="020F0502020204030204" pitchFamily="34" charset="0"/>
                        </a:rPr>
                        <a:t>DEFORMED</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IMPACT1</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4051892"/>
                  </a:ext>
                </a:extLst>
              </a:tr>
              <a:tr h="165689">
                <a:tc>
                  <a:txBody>
                    <a:bodyPr/>
                    <a:lstStyle/>
                    <a:p>
                      <a:pPr algn="ctr" fontAlgn="b"/>
                      <a:r>
                        <a:rPr lang="en-US" sz="800" b="0" i="0" u="none" strike="noStrike">
                          <a:solidFill>
                            <a:srgbClr val="000000"/>
                          </a:solidFill>
                          <a:effectLst/>
                          <a:latin typeface="Calibri" panose="020F0502020204030204" pitchFamily="34" charset="0"/>
                        </a:rPr>
                        <a:t>DAY_WEEK</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HOUR_binned</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9227387"/>
                  </a:ext>
                </a:extLst>
              </a:tr>
              <a:tr h="165689">
                <a:tc>
                  <a:txBody>
                    <a:bodyPr/>
                    <a:lstStyle/>
                    <a:p>
                      <a:pPr algn="ctr" fontAlgn="b"/>
                      <a:r>
                        <a:rPr lang="en-US" sz="800" b="0" i="0" u="none" strike="noStrike">
                          <a:solidFill>
                            <a:srgbClr val="000000"/>
                          </a:solidFill>
                          <a:effectLst/>
                          <a:latin typeface="Calibri" panose="020F0502020204030204" pitchFamily="34" charset="0"/>
                        </a:rPr>
                        <a:t>P_CRASH1</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P_CRASH3</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1397651"/>
                  </a:ext>
                </a:extLst>
              </a:tr>
              <a:tr h="165689">
                <a:tc>
                  <a:txBody>
                    <a:bodyPr/>
                    <a:lstStyle/>
                    <a:p>
                      <a:pPr algn="ctr" fontAlgn="b"/>
                      <a:r>
                        <a:rPr lang="en-US" sz="800" b="0" i="0" u="none" strike="noStrike">
                          <a:solidFill>
                            <a:srgbClr val="000000"/>
                          </a:solidFill>
                          <a:effectLst/>
                          <a:latin typeface="Calibri" panose="020F0502020204030204" pitchFamily="34" charset="0"/>
                        </a:rPr>
                        <a:t>CF1</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REGION</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6511651"/>
                  </a:ext>
                </a:extLst>
              </a:tr>
              <a:tr h="165689">
                <a:tc>
                  <a:txBody>
                    <a:bodyPr/>
                    <a:lstStyle/>
                    <a:p>
                      <a:pPr algn="ctr" fontAlgn="b"/>
                      <a:r>
                        <a:rPr lang="en-US" sz="800" b="0" i="0" u="none" strike="noStrike">
                          <a:solidFill>
                            <a:srgbClr val="000000"/>
                          </a:solidFill>
                          <a:effectLst/>
                          <a:latin typeface="Calibri" panose="020F0502020204030204" pitchFamily="34" charset="0"/>
                        </a:rPr>
                        <a:t>MONTH</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J_KNIFE</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7424919"/>
                  </a:ext>
                </a:extLst>
              </a:tr>
              <a:tr h="165689">
                <a:tc>
                  <a:txBody>
                    <a:bodyPr/>
                    <a:lstStyle/>
                    <a:p>
                      <a:pPr algn="ctr" fontAlgn="b"/>
                      <a:r>
                        <a:rPr lang="en-US" sz="800" b="0" i="0" u="none" strike="noStrike">
                          <a:solidFill>
                            <a:srgbClr val="000000"/>
                          </a:solidFill>
                          <a:effectLst/>
                          <a:latin typeface="Calibri" panose="020F0502020204030204" pitchFamily="34" charset="0"/>
                        </a:rPr>
                        <a:t>P_CRASH3</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GVWR</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9998502"/>
                  </a:ext>
                </a:extLst>
              </a:tr>
              <a:tr h="165689">
                <a:tc>
                  <a:txBody>
                    <a:bodyPr/>
                    <a:lstStyle/>
                    <a:p>
                      <a:pPr algn="ctr" fontAlgn="b"/>
                      <a:r>
                        <a:rPr lang="en-US" sz="800" b="0" i="0" u="none" strike="noStrike">
                          <a:solidFill>
                            <a:srgbClr val="000000"/>
                          </a:solidFill>
                          <a:effectLst/>
                          <a:latin typeface="Calibri" panose="020F0502020204030204" pitchFamily="34" charset="0"/>
                        </a:rPr>
                        <a:t>DRUGS</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RELJCT2</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4907242"/>
                  </a:ext>
                </a:extLst>
              </a:tr>
              <a:tr h="173974">
                <a:tc>
                  <a:txBody>
                    <a:bodyPr/>
                    <a:lstStyle/>
                    <a:p>
                      <a:pPr algn="ctr" fontAlgn="b"/>
                      <a:r>
                        <a:rPr lang="en-US" sz="800" b="0" i="0" u="none" strike="noStrike">
                          <a:solidFill>
                            <a:srgbClr val="000000"/>
                          </a:solidFill>
                          <a:effectLst/>
                          <a:latin typeface="Calibri" panose="020F0502020204030204" pitchFamily="34" charset="0"/>
                        </a:rPr>
                        <a:t>ALCOHOL</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311" marR="7311" marT="7311"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fontAlgn="b"/>
                      <a:r>
                        <a:rPr lang="en-US" sz="800" b="0" i="0" u="none" strike="noStrike">
                          <a:solidFill>
                            <a:srgbClr val="000000"/>
                          </a:solidFill>
                          <a:effectLst/>
                          <a:latin typeface="Calibri" panose="020F0502020204030204" pitchFamily="34" charset="0"/>
                        </a:rPr>
                        <a:t>HELM_MIS</a:t>
                      </a:r>
                    </a:p>
                  </a:txBody>
                  <a:tcPr marL="7311" marR="7311" marT="731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Calibri" panose="020F0502020204030204" pitchFamily="34" charset="0"/>
                        </a:rPr>
                        <a:t> </a:t>
                      </a:r>
                    </a:p>
                  </a:txBody>
                  <a:tcPr marL="7311" marR="7311" marT="731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821880"/>
                  </a:ext>
                </a:extLst>
              </a:tr>
            </a:tbl>
          </a:graphicData>
        </a:graphic>
      </p:graphicFrame>
      <p:pic>
        <p:nvPicPr>
          <p:cNvPr id="7" name="Picture 3" descr="Diagram&#10;&#10;Description automatically generated">
            <a:extLst>
              <a:ext uri="{FF2B5EF4-FFF2-40B4-BE49-F238E27FC236}">
                <a16:creationId xmlns:a16="http://schemas.microsoft.com/office/drawing/2014/main" id="{7B0CFB4A-DE98-4EFE-AA78-D1F5C6730C67}"/>
              </a:ext>
            </a:extLst>
          </p:cNvPr>
          <p:cNvPicPr>
            <a:picLocks noChangeAspect="1"/>
          </p:cNvPicPr>
          <p:nvPr/>
        </p:nvPicPr>
        <p:blipFill>
          <a:blip r:embed="rId2"/>
          <a:stretch>
            <a:fillRect/>
          </a:stretch>
        </p:blipFill>
        <p:spPr>
          <a:xfrm>
            <a:off x="1502280" y="3340608"/>
            <a:ext cx="3380576" cy="1954404"/>
          </a:xfrm>
          <a:prstGeom prst="rect">
            <a:avLst/>
          </a:prstGeom>
        </p:spPr>
      </p:pic>
      <p:sp>
        <p:nvSpPr>
          <p:cNvPr id="10" name="Text Placeholder 4">
            <a:extLst>
              <a:ext uri="{FF2B5EF4-FFF2-40B4-BE49-F238E27FC236}">
                <a16:creationId xmlns:a16="http://schemas.microsoft.com/office/drawing/2014/main" id="{1FA8F4EF-9C20-4C1E-B1A9-6C3B833ACDB2}"/>
              </a:ext>
            </a:extLst>
          </p:cNvPr>
          <p:cNvSpPr txBox="1">
            <a:spLocks/>
          </p:cNvSpPr>
          <p:nvPr/>
        </p:nvSpPr>
        <p:spPr>
          <a:xfrm>
            <a:off x="5945472" y="841688"/>
            <a:ext cx="5157787" cy="637843"/>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Results from </a:t>
            </a:r>
            <a:r>
              <a:rPr lang="en-US" err="1">
                <a:cs typeface="Calibri"/>
              </a:rPr>
              <a:t>AutoML</a:t>
            </a:r>
            <a:r>
              <a:rPr lang="en-US">
                <a:cs typeface="Calibri"/>
              </a:rPr>
              <a:t> H2O Extension</a:t>
            </a:r>
            <a:endParaRPr lang="en-US"/>
          </a:p>
        </p:txBody>
      </p:sp>
      <p:sp>
        <p:nvSpPr>
          <p:cNvPr id="12" name="TextBox 11">
            <a:extLst>
              <a:ext uri="{FF2B5EF4-FFF2-40B4-BE49-F238E27FC236}">
                <a16:creationId xmlns:a16="http://schemas.microsoft.com/office/drawing/2014/main" id="{F67D0EC9-FE5B-4EA1-A720-223EAA1B68A0}"/>
              </a:ext>
            </a:extLst>
          </p:cNvPr>
          <p:cNvSpPr txBox="1"/>
          <p:nvPr/>
        </p:nvSpPr>
        <p:spPr>
          <a:xfrm>
            <a:off x="1084618" y="1881909"/>
            <a:ext cx="4220674" cy="1200329"/>
          </a:xfrm>
          <a:prstGeom prst="rect">
            <a:avLst/>
          </a:prstGeom>
          <a:noFill/>
        </p:spPr>
        <p:txBody>
          <a:bodyPr wrap="square">
            <a:spAutoFit/>
          </a:bodyPr>
          <a:lstStyle/>
          <a:p>
            <a:r>
              <a:rPr lang="en-US"/>
              <a:t>The variables were modified and changed several times, running back through the </a:t>
            </a:r>
            <a:r>
              <a:rPr lang="en-US" err="1"/>
              <a:t>AutoML</a:t>
            </a:r>
            <a:r>
              <a:rPr lang="en-US"/>
              <a:t> H2O extension and the four machine learning models</a:t>
            </a:r>
          </a:p>
        </p:txBody>
      </p:sp>
      <p:sp>
        <p:nvSpPr>
          <p:cNvPr id="13" name="Text Placeholder 5">
            <a:extLst>
              <a:ext uri="{FF2B5EF4-FFF2-40B4-BE49-F238E27FC236}">
                <a16:creationId xmlns:a16="http://schemas.microsoft.com/office/drawing/2014/main" id="{2233CF9D-94FB-4FFC-A470-6D6CD1737EC5}"/>
              </a:ext>
            </a:extLst>
          </p:cNvPr>
          <p:cNvSpPr txBox="1">
            <a:spLocks/>
          </p:cNvSpPr>
          <p:nvPr/>
        </p:nvSpPr>
        <p:spPr>
          <a:xfrm>
            <a:off x="516245" y="1244066"/>
            <a:ext cx="5183188" cy="63784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Team conducted an iterative analysis of the variables and models</a:t>
            </a:r>
            <a:endParaRPr lang="en-US"/>
          </a:p>
        </p:txBody>
      </p:sp>
    </p:spTree>
    <p:extLst>
      <p:ext uri="{BB962C8B-B14F-4D97-AF65-F5344CB8AC3E}">
        <p14:creationId xmlns:p14="http://schemas.microsoft.com/office/powerpoint/2010/main" val="3055696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8A1F9-A10D-7904-5D3D-FAB0FAB5F922}"/>
              </a:ext>
            </a:extLst>
          </p:cNvPr>
          <p:cNvSpPr txBox="1"/>
          <p:nvPr/>
        </p:nvSpPr>
        <p:spPr>
          <a:xfrm>
            <a:off x="826814" y="493986"/>
            <a:ext cx="6246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accent5">
                    <a:lumMod val="75000"/>
                  </a:schemeClr>
                </a:solidFill>
                <a:latin typeface="Cambria"/>
                <a:ea typeface="+mj-lt"/>
                <a:cs typeface="+mj-lt"/>
              </a:rPr>
              <a:t>Testing &amp; Evaluation</a:t>
            </a:r>
            <a:endParaRPr lang="en-US" sz="3200"/>
          </a:p>
        </p:txBody>
      </p:sp>
      <p:graphicFrame>
        <p:nvGraphicFramePr>
          <p:cNvPr id="5" name="Table 4">
            <a:extLst>
              <a:ext uri="{FF2B5EF4-FFF2-40B4-BE49-F238E27FC236}">
                <a16:creationId xmlns:a16="http://schemas.microsoft.com/office/drawing/2014/main" id="{E1318146-5912-4E45-ADC2-2C6BD852310E}"/>
              </a:ext>
            </a:extLst>
          </p:cNvPr>
          <p:cNvGraphicFramePr>
            <a:graphicFrameLocks noGrp="1"/>
          </p:cNvGraphicFramePr>
          <p:nvPr>
            <p:extLst>
              <p:ext uri="{D42A27DB-BD31-4B8C-83A1-F6EECF244321}">
                <p14:modId xmlns:p14="http://schemas.microsoft.com/office/powerpoint/2010/main" val="1900515074"/>
              </p:ext>
            </p:extLst>
          </p:nvPr>
        </p:nvGraphicFramePr>
        <p:xfrm>
          <a:off x="1087374" y="1514316"/>
          <a:ext cx="4484370" cy="1914686"/>
        </p:xfrm>
        <a:graphic>
          <a:graphicData uri="http://schemas.openxmlformats.org/drawingml/2006/table">
            <a:tbl>
              <a:tblPr/>
              <a:tblGrid>
                <a:gridCol w="1402061">
                  <a:extLst>
                    <a:ext uri="{9D8B030D-6E8A-4147-A177-3AD203B41FA5}">
                      <a16:colId xmlns:a16="http://schemas.microsoft.com/office/drawing/2014/main" val="2639072756"/>
                    </a:ext>
                  </a:extLst>
                </a:gridCol>
                <a:gridCol w="689903">
                  <a:extLst>
                    <a:ext uri="{9D8B030D-6E8A-4147-A177-3AD203B41FA5}">
                      <a16:colId xmlns:a16="http://schemas.microsoft.com/office/drawing/2014/main" val="2383449424"/>
                    </a:ext>
                  </a:extLst>
                </a:gridCol>
                <a:gridCol w="801178">
                  <a:extLst>
                    <a:ext uri="{9D8B030D-6E8A-4147-A177-3AD203B41FA5}">
                      <a16:colId xmlns:a16="http://schemas.microsoft.com/office/drawing/2014/main" val="1533381481"/>
                    </a:ext>
                  </a:extLst>
                </a:gridCol>
                <a:gridCol w="790050">
                  <a:extLst>
                    <a:ext uri="{9D8B030D-6E8A-4147-A177-3AD203B41FA5}">
                      <a16:colId xmlns:a16="http://schemas.microsoft.com/office/drawing/2014/main" val="4285258737"/>
                    </a:ext>
                  </a:extLst>
                </a:gridCol>
                <a:gridCol w="801178">
                  <a:extLst>
                    <a:ext uri="{9D8B030D-6E8A-4147-A177-3AD203B41FA5}">
                      <a16:colId xmlns:a16="http://schemas.microsoft.com/office/drawing/2014/main" val="2972973642"/>
                    </a:ext>
                  </a:extLst>
                </a:gridCol>
              </a:tblGrid>
              <a:tr h="634001">
                <a:tc gridSpan="5">
                  <a:txBody>
                    <a:bodyPr/>
                    <a:lstStyle/>
                    <a:p>
                      <a:pPr algn="ctr" fontAlgn="b"/>
                      <a:r>
                        <a:rPr lang="en-US" sz="1400" b="1" i="0" u="none" strike="noStrike">
                          <a:solidFill>
                            <a:srgbClr val="000000"/>
                          </a:solidFill>
                          <a:effectLst/>
                          <a:latin typeface="Calibri" panose="020F0502020204030204" pitchFamily="34" charset="0"/>
                        </a:rPr>
                        <a:t>Models</a:t>
                      </a:r>
                      <a:br>
                        <a:rPr lang="en-US" sz="1400" b="1" i="0" u="none" strike="noStrike">
                          <a:solidFill>
                            <a:srgbClr val="000000"/>
                          </a:solidFill>
                          <a:effectLst/>
                          <a:latin typeface="Calibri" panose="020F0502020204030204" pitchFamily="34" charset="0"/>
                        </a:rPr>
                      </a:br>
                      <a:r>
                        <a:rPr lang="en-US" sz="1400" b="1" i="0" u="none" strike="noStrike">
                          <a:solidFill>
                            <a:srgbClr val="000000"/>
                          </a:solidFill>
                          <a:effectLst/>
                          <a:latin typeface="Calibri" panose="020F0502020204030204" pitchFamily="34" charset="0"/>
                        </a:rPr>
                        <a:t>Binned MONTH, DAY_WEEK, HOUR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17655421"/>
                  </a:ext>
                </a:extLst>
              </a:tr>
              <a:tr h="253601">
                <a:tc>
                  <a:txBody>
                    <a:bodyPr/>
                    <a:lstStyle/>
                    <a:p>
                      <a:pPr algn="ctr" fontAlgn="b"/>
                      <a:r>
                        <a:rPr lang="en-US" sz="1100" b="1" i="0" u="none" strike="noStrike">
                          <a:solidFill>
                            <a:srgbClr val="000000"/>
                          </a:solidFill>
                          <a:effectLst/>
                          <a:latin typeface="Calibri" panose="020F0502020204030204" pitchFamily="34" charset="0"/>
                        </a:rPr>
                        <a:t>Model Type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Accuracy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Sensitivity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Specificity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ROC Value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8190827"/>
                  </a:ext>
                </a:extLst>
              </a:tr>
              <a:tr h="253601">
                <a:tc>
                  <a:txBody>
                    <a:bodyPr/>
                    <a:lstStyle/>
                    <a:p>
                      <a:pPr algn="ctr" fontAlgn="b"/>
                      <a:r>
                        <a:rPr lang="en-US" sz="1100" b="0" i="0" u="none" strike="noStrike">
                          <a:solidFill>
                            <a:srgbClr val="000000"/>
                          </a:solidFill>
                          <a:effectLst/>
                          <a:latin typeface="Calibri" panose="020F0502020204030204" pitchFamily="34" charset="0"/>
                        </a:rPr>
                        <a:t>Decision Tree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828184"/>
                  </a:ext>
                </a:extLst>
              </a:tr>
              <a:tr h="253601">
                <a:tc>
                  <a:txBody>
                    <a:bodyPr/>
                    <a:lstStyle/>
                    <a:p>
                      <a:pPr algn="ctr" fontAlgn="b"/>
                      <a:r>
                        <a:rPr lang="en-US" sz="1100" b="0" i="0" u="none" strike="noStrike">
                          <a:solidFill>
                            <a:srgbClr val="000000"/>
                          </a:solidFill>
                          <a:effectLst/>
                          <a:latin typeface="Calibri" panose="020F0502020204030204" pitchFamily="34" charset="0"/>
                        </a:rPr>
                        <a:t>Random Forest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0.76</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8620251"/>
                  </a:ext>
                </a:extLst>
              </a:tr>
              <a:tr h="253601">
                <a:tc>
                  <a:txBody>
                    <a:bodyPr/>
                    <a:lstStyle/>
                    <a:p>
                      <a:pPr algn="ctr" fontAlgn="b"/>
                      <a:r>
                        <a:rPr lang="en-US" sz="1100" b="0" i="0" u="none" strike="noStrike">
                          <a:solidFill>
                            <a:srgbClr val="000000"/>
                          </a:solidFill>
                          <a:effectLst/>
                          <a:latin typeface="Calibri" panose="020F0502020204030204" pitchFamily="34" charset="0"/>
                        </a:rPr>
                        <a:t>Naïve Bayes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78.6%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0.71</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0748285"/>
                  </a:ext>
                </a:extLst>
              </a:tr>
              <a:tr h="266281">
                <a:tc>
                  <a:txBody>
                    <a:bodyPr/>
                    <a:lstStyle/>
                    <a:p>
                      <a:pPr algn="ctr" fontAlgn="b"/>
                      <a:r>
                        <a:rPr lang="en-US" sz="1100" b="0" i="0" u="none" strike="noStrike">
                          <a:solidFill>
                            <a:srgbClr val="000000"/>
                          </a:solidFill>
                          <a:effectLst/>
                          <a:latin typeface="Calibri" panose="020F0502020204030204" pitchFamily="34" charset="0"/>
                        </a:rPr>
                        <a:t>Logistic Regression</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0.414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0.53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8621161"/>
                  </a:ext>
                </a:extLst>
              </a:tr>
            </a:tbl>
          </a:graphicData>
        </a:graphic>
      </p:graphicFrame>
      <p:graphicFrame>
        <p:nvGraphicFramePr>
          <p:cNvPr id="7" name="Table 6">
            <a:extLst>
              <a:ext uri="{FF2B5EF4-FFF2-40B4-BE49-F238E27FC236}">
                <a16:creationId xmlns:a16="http://schemas.microsoft.com/office/drawing/2014/main" id="{85CBC60D-FB29-4E5D-816F-2EC2673C1CA7}"/>
              </a:ext>
            </a:extLst>
          </p:cNvPr>
          <p:cNvGraphicFramePr>
            <a:graphicFrameLocks noGrp="1"/>
          </p:cNvGraphicFramePr>
          <p:nvPr>
            <p:extLst>
              <p:ext uri="{D42A27DB-BD31-4B8C-83A1-F6EECF244321}">
                <p14:modId xmlns:p14="http://schemas.microsoft.com/office/powerpoint/2010/main" val="953337517"/>
              </p:ext>
            </p:extLst>
          </p:nvPr>
        </p:nvGraphicFramePr>
        <p:xfrm>
          <a:off x="6096000" y="1514315"/>
          <a:ext cx="4484369" cy="1914687"/>
        </p:xfrm>
        <a:graphic>
          <a:graphicData uri="http://schemas.openxmlformats.org/drawingml/2006/table">
            <a:tbl>
              <a:tblPr/>
              <a:tblGrid>
                <a:gridCol w="1405548">
                  <a:extLst>
                    <a:ext uri="{9D8B030D-6E8A-4147-A177-3AD203B41FA5}">
                      <a16:colId xmlns:a16="http://schemas.microsoft.com/office/drawing/2014/main" val="861409247"/>
                    </a:ext>
                  </a:extLst>
                </a:gridCol>
                <a:gridCol w="680465">
                  <a:extLst>
                    <a:ext uri="{9D8B030D-6E8A-4147-A177-3AD203B41FA5}">
                      <a16:colId xmlns:a16="http://schemas.microsoft.com/office/drawing/2014/main" val="4013302707"/>
                    </a:ext>
                  </a:extLst>
                </a:gridCol>
                <a:gridCol w="803170">
                  <a:extLst>
                    <a:ext uri="{9D8B030D-6E8A-4147-A177-3AD203B41FA5}">
                      <a16:colId xmlns:a16="http://schemas.microsoft.com/office/drawing/2014/main" val="4231296738"/>
                    </a:ext>
                  </a:extLst>
                </a:gridCol>
                <a:gridCol w="792016">
                  <a:extLst>
                    <a:ext uri="{9D8B030D-6E8A-4147-A177-3AD203B41FA5}">
                      <a16:colId xmlns:a16="http://schemas.microsoft.com/office/drawing/2014/main" val="3759841185"/>
                    </a:ext>
                  </a:extLst>
                </a:gridCol>
                <a:gridCol w="803170">
                  <a:extLst>
                    <a:ext uri="{9D8B030D-6E8A-4147-A177-3AD203B41FA5}">
                      <a16:colId xmlns:a16="http://schemas.microsoft.com/office/drawing/2014/main" val="414861208"/>
                    </a:ext>
                  </a:extLst>
                </a:gridCol>
              </a:tblGrid>
              <a:tr h="634002">
                <a:tc gridSpan="5">
                  <a:txBody>
                    <a:bodyPr/>
                    <a:lstStyle/>
                    <a:p>
                      <a:pPr algn="ctr" fontAlgn="b"/>
                      <a:r>
                        <a:rPr lang="en-US" sz="1400" b="1" i="0" u="none" strike="noStrike">
                          <a:solidFill>
                            <a:srgbClr val="000000"/>
                          </a:solidFill>
                          <a:effectLst/>
                          <a:latin typeface="Calibri" panose="020F0502020204030204" pitchFamily="34" charset="0"/>
                        </a:rPr>
                        <a:t>Models</a:t>
                      </a:r>
                      <a:br>
                        <a:rPr lang="en-US" sz="1400" b="1" i="0" u="none" strike="noStrike">
                          <a:solidFill>
                            <a:srgbClr val="000000"/>
                          </a:solidFill>
                          <a:effectLst/>
                          <a:latin typeface="Calibri" panose="020F0502020204030204" pitchFamily="34" charset="0"/>
                        </a:rPr>
                      </a:br>
                      <a:r>
                        <a:rPr lang="en-US" sz="1400" b="1" i="0" u="none" strike="noStrike">
                          <a:solidFill>
                            <a:srgbClr val="000000"/>
                          </a:solidFill>
                          <a:effectLst/>
                          <a:latin typeface="Calibri" panose="020F0502020204030204" pitchFamily="34" charset="0"/>
                        </a:rPr>
                        <a:t>Non-Binned MONTH, DAY_WEEK, HOUR</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73549641"/>
                  </a:ext>
                </a:extLst>
              </a:tr>
              <a:tr h="253601">
                <a:tc>
                  <a:txBody>
                    <a:bodyPr/>
                    <a:lstStyle/>
                    <a:p>
                      <a:pPr algn="ctr" fontAlgn="b"/>
                      <a:r>
                        <a:rPr lang="en-US" sz="1100" b="1" i="0" u="none" strike="noStrike">
                          <a:solidFill>
                            <a:srgbClr val="000000"/>
                          </a:solidFill>
                          <a:effectLst/>
                          <a:latin typeface="Calibri" panose="020F0502020204030204" pitchFamily="34" charset="0"/>
                        </a:rPr>
                        <a:t>Model Type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Accuracy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Sensitivity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Specificity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ROC Value</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3707515"/>
                  </a:ext>
                </a:extLst>
              </a:tr>
              <a:tr h="253601">
                <a:tc>
                  <a:txBody>
                    <a:bodyPr/>
                    <a:lstStyle/>
                    <a:p>
                      <a:pPr algn="ctr" fontAlgn="b"/>
                      <a:r>
                        <a:rPr lang="en-US" sz="1100" b="0" i="0" u="none" strike="noStrike">
                          <a:solidFill>
                            <a:srgbClr val="000000"/>
                          </a:solidFill>
                          <a:effectLst/>
                          <a:latin typeface="Calibri" panose="020F0502020204030204" pitchFamily="34" charset="0"/>
                        </a:rPr>
                        <a:t>Decision Tree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0.63</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4391590"/>
                  </a:ext>
                </a:extLst>
              </a:tr>
              <a:tr h="253601">
                <a:tc>
                  <a:txBody>
                    <a:bodyPr/>
                    <a:lstStyle/>
                    <a:p>
                      <a:pPr algn="ctr" fontAlgn="b"/>
                      <a:r>
                        <a:rPr lang="en-US" sz="1100" b="0" i="0" u="none" strike="noStrike">
                          <a:solidFill>
                            <a:srgbClr val="000000"/>
                          </a:solidFill>
                          <a:effectLst/>
                          <a:latin typeface="Calibri" panose="020F0502020204030204" pitchFamily="34" charset="0"/>
                        </a:rPr>
                        <a:t>Random Forest</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0.77</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4395611"/>
                  </a:ext>
                </a:extLst>
              </a:tr>
              <a:tr h="253601">
                <a:tc>
                  <a:txBody>
                    <a:bodyPr/>
                    <a:lstStyle/>
                    <a:p>
                      <a:pPr algn="ctr" fontAlgn="b"/>
                      <a:r>
                        <a:rPr lang="en-US" sz="1100" b="0" i="0" u="none" strike="noStrike">
                          <a:solidFill>
                            <a:srgbClr val="000000"/>
                          </a:solidFill>
                          <a:effectLst/>
                          <a:latin typeface="Calibri" panose="020F0502020204030204" pitchFamily="34" charset="0"/>
                        </a:rPr>
                        <a:t>Naïve Bayes</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79.7%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0.26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0.75</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643134"/>
                  </a:ext>
                </a:extLst>
              </a:tr>
              <a:tr h="266281">
                <a:tc>
                  <a:txBody>
                    <a:bodyPr/>
                    <a:lstStyle/>
                    <a:p>
                      <a:pPr algn="ctr" fontAlgn="b"/>
                      <a:r>
                        <a:rPr lang="en-US" sz="1100" b="0" i="0" u="none" strike="noStrike">
                          <a:solidFill>
                            <a:srgbClr val="000000"/>
                          </a:solidFill>
                          <a:effectLst/>
                          <a:latin typeface="Calibri" panose="020F0502020204030204" pitchFamily="34" charset="0"/>
                        </a:rPr>
                        <a:t>Logistic Regression</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0.487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0.60</a:t>
                      </a:r>
                    </a:p>
                  </a:txBody>
                  <a:tcPr marL="9525" marR="9525" marT="9525"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0779688"/>
                  </a:ext>
                </a:extLst>
              </a:tr>
            </a:tbl>
          </a:graphicData>
        </a:graphic>
      </p:graphicFrame>
      <p:pic>
        <p:nvPicPr>
          <p:cNvPr id="8" name="Picture 7">
            <a:extLst>
              <a:ext uri="{FF2B5EF4-FFF2-40B4-BE49-F238E27FC236}">
                <a16:creationId xmlns:a16="http://schemas.microsoft.com/office/drawing/2014/main" id="{160D5B69-4E57-4AB6-8AAC-6D197E6923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0327" y="3847269"/>
            <a:ext cx="2743200" cy="2230755"/>
          </a:xfrm>
          <a:prstGeom prst="rect">
            <a:avLst/>
          </a:prstGeom>
          <a:noFill/>
          <a:ln w="25400">
            <a:solidFill>
              <a:schemeClr val="tx1"/>
            </a:solidFill>
          </a:ln>
        </p:spPr>
      </p:pic>
      <p:sp>
        <p:nvSpPr>
          <p:cNvPr id="10" name="TextBox 9">
            <a:extLst>
              <a:ext uri="{FF2B5EF4-FFF2-40B4-BE49-F238E27FC236}">
                <a16:creationId xmlns:a16="http://schemas.microsoft.com/office/drawing/2014/main" id="{58C956E2-BEEC-4892-AB97-902904389D55}"/>
              </a:ext>
            </a:extLst>
          </p:cNvPr>
          <p:cNvSpPr txBox="1"/>
          <p:nvPr/>
        </p:nvSpPr>
        <p:spPr>
          <a:xfrm>
            <a:off x="5991224" y="1356091"/>
            <a:ext cx="4693920" cy="2231136"/>
          </a:xfrm>
          <a:prstGeom prst="rect">
            <a:avLst/>
          </a:prstGeom>
          <a:noFill/>
          <a:ln w="38100">
            <a:solidFill>
              <a:srgbClr val="FF0000"/>
            </a:solidFill>
          </a:ln>
        </p:spPr>
        <p:txBody>
          <a:bodyPr wrap="square" rtlCol="0">
            <a:spAutoFit/>
          </a:bodyPr>
          <a:lstStyle/>
          <a:p>
            <a:endParaRPr lang="en-US"/>
          </a:p>
        </p:txBody>
      </p:sp>
      <p:sp>
        <p:nvSpPr>
          <p:cNvPr id="11" name="TextBox 10">
            <a:extLst>
              <a:ext uri="{FF2B5EF4-FFF2-40B4-BE49-F238E27FC236}">
                <a16:creationId xmlns:a16="http://schemas.microsoft.com/office/drawing/2014/main" id="{FD71C232-7C58-46E1-AE97-CE5014A771EC}"/>
              </a:ext>
            </a:extLst>
          </p:cNvPr>
          <p:cNvSpPr txBox="1"/>
          <p:nvPr/>
        </p:nvSpPr>
        <p:spPr>
          <a:xfrm>
            <a:off x="1014347" y="6156669"/>
            <a:ext cx="1989538" cy="369332"/>
          </a:xfrm>
          <a:prstGeom prst="rect">
            <a:avLst/>
          </a:prstGeom>
          <a:noFill/>
        </p:spPr>
        <p:txBody>
          <a:bodyPr wrap="square" rtlCol="0">
            <a:spAutoFit/>
          </a:bodyPr>
          <a:lstStyle/>
          <a:p>
            <a:r>
              <a:rPr lang="en-US"/>
              <a:t>Decision Tree</a:t>
            </a:r>
          </a:p>
        </p:txBody>
      </p:sp>
      <p:pic>
        <p:nvPicPr>
          <p:cNvPr id="12" name="Picture 11">
            <a:extLst>
              <a:ext uri="{FF2B5EF4-FFF2-40B4-BE49-F238E27FC236}">
                <a16:creationId xmlns:a16="http://schemas.microsoft.com/office/drawing/2014/main" id="{3821087C-6303-4243-B290-B1466A5A35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91458" y="3862629"/>
            <a:ext cx="2733675" cy="2194560"/>
          </a:xfrm>
          <a:prstGeom prst="rect">
            <a:avLst/>
          </a:prstGeom>
          <a:noFill/>
          <a:ln w="25400">
            <a:solidFill>
              <a:schemeClr val="tx1"/>
            </a:solidFill>
          </a:ln>
        </p:spPr>
      </p:pic>
      <p:pic>
        <p:nvPicPr>
          <p:cNvPr id="13" name="Picture 12">
            <a:extLst>
              <a:ext uri="{FF2B5EF4-FFF2-40B4-BE49-F238E27FC236}">
                <a16:creationId xmlns:a16="http://schemas.microsoft.com/office/drawing/2014/main" id="{0060B181-13F0-4255-962F-B16A64AFCF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43064" y="3847269"/>
            <a:ext cx="2706370" cy="2166620"/>
          </a:xfrm>
          <a:prstGeom prst="rect">
            <a:avLst/>
          </a:prstGeom>
          <a:noFill/>
          <a:ln w="25400">
            <a:solidFill>
              <a:schemeClr val="tx1"/>
            </a:solidFill>
          </a:ln>
        </p:spPr>
      </p:pic>
      <p:pic>
        <p:nvPicPr>
          <p:cNvPr id="14" name="Picture 13">
            <a:extLst>
              <a:ext uri="{FF2B5EF4-FFF2-40B4-BE49-F238E27FC236}">
                <a16:creationId xmlns:a16="http://schemas.microsoft.com/office/drawing/2014/main" id="{8FAE80DE-94C8-4DE2-A54E-8304487A8BA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204324" y="3847269"/>
            <a:ext cx="2752090" cy="2240280"/>
          </a:xfrm>
          <a:prstGeom prst="rect">
            <a:avLst/>
          </a:prstGeom>
          <a:noFill/>
          <a:ln w="25400">
            <a:solidFill>
              <a:schemeClr val="tx1"/>
            </a:solidFill>
          </a:ln>
        </p:spPr>
      </p:pic>
      <p:sp>
        <p:nvSpPr>
          <p:cNvPr id="15" name="TextBox 14">
            <a:extLst>
              <a:ext uri="{FF2B5EF4-FFF2-40B4-BE49-F238E27FC236}">
                <a16:creationId xmlns:a16="http://schemas.microsoft.com/office/drawing/2014/main" id="{9C582806-29B8-4F17-AAEA-457192D109E8}"/>
              </a:ext>
            </a:extLst>
          </p:cNvPr>
          <p:cNvSpPr txBox="1"/>
          <p:nvPr/>
        </p:nvSpPr>
        <p:spPr>
          <a:xfrm>
            <a:off x="4001686" y="6177953"/>
            <a:ext cx="1989538" cy="369332"/>
          </a:xfrm>
          <a:prstGeom prst="rect">
            <a:avLst/>
          </a:prstGeom>
          <a:noFill/>
        </p:spPr>
        <p:txBody>
          <a:bodyPr wrap="square" rtlCol="0">
            <a:spAutoFit/>
          </a:bodyPr>
          <a:lstStyle/>
          <a:p>
            <a:r>
              <a:rPr lang="en-US"/>
              <a:t>Random Forest</a:t>
            </a:r>
          </a:p>
        </p:txBody>
      </p:sp>
      <p:sp>
        <p:nvSpPr>
          <p:cNvPr id="16" name="TextBox 15">
            <a:extLst>
              <a:ext uri="{FF2B5EF4-FFF2-40B4-BE49-F238E27FC236}">
                <a16:creationId xmlns:a16="http://schemas.microsoft.com/office/drawing/2014/main" id="{A85DB7DA-ABE9-47D9-9483-FD725B0D9280}"/>
              </a:ext>
            </a:extLst>
          </p:cNvPr>
          <p:cNvSpPr txBox="1"/>
          <p:nvPr/>
        </p:nvSpPr>
        <p:spPr>
          <a:xfrm>
            <a:off x="7087709" y="6146522"/>
            <a:ext cx="1989538" cy="369332"/>
          </a:xfrm>
          <a:prstGeom prst="rect">
            <a:avLst/>
          </a:prstGeom>
          <a:noFill/>
        </p:spPr>
        <p:txBody>
          <a:bodyPr wrap="square" rtlCol="0">
            <a:spAutoFit/>
          </a:bodyPr>
          <a:lstStyle/>
          <a:p>
            <a:r>
              <a:rPr lang="en-US"/>
              <a:t>Naïve Bayes</a:t>
            </a:r>
          </a:p>
        </p:txBody>
      </p:sp>
      <p:sp>
        <p:nvSpPr>
          <p:cNvPr id="17" name="TextBox 16">
            <a:extLst>
              <a:ext uri="{FF2B5EF4-FFF2-40B4-BE49-F238E27FC236}">
                <a16:creationId xmlns:a16="http://schemas.microsoft.com/office/drawing/2014/main" id="{E4166A72-67EC-4454-9DB5-289479B5D071}"/>
              </a:ext>
            </a:extLst>
          </p:cNvPr>
          <p:cNvSpPr txBox="1"/>
          <p:nvPr/>
        </p:nvSpPr>
        <p:spPr>
          <a:xfrm>
            <a:off x="9690375" y="6155354"/>
            <a:ext cx="1989538" cy="369332"/>
          </a:xfrm>
          <a:prstGeom prst="rect">
            <a:avLst/>
          </a:prstGeom>
          <a:noFill/>
        </p:spPr>
        <p:txBody>
          <a:bodyPr wrap="square" rtlCol="0">
            <a:spAutoFit/>
          </a:bodyPr>
          <a:lstStyle/>
          <a:p>
            <a:r>
              <a:rPr lang="en-US"/>
              <a:t>Logistic Regression</a:t>
            </a:r>
          </a:p>
        </p:txBody>
      </p:sp>
      <p:sp>
        <p:nvSpPr>
          <p:cNvPr id="18" name="TextBox 17">
            <a:extLst>
              <a:ext uri="{FF2B5EF4-FFF2-40B4-BE49-F238E27FC236}">
                <a16:creationId xmlns:a16="http://schemas.microsoft.com/office/drawing/2014/main" id="{AE9F7F25-1BDB-4359-BF6C-DBE72E5264B4}"/>
              </a:ext>
            </a:extLst>
          </p:cNvPr>
          <p:cNvSpPr txBox="1"/>
          <p:nvPr/>
        </p:nvSpPr>
        <p:spPr>
          <a:xfrm>
            <a:off x="3169920" y="3782752"/>
            <a:ext cx="5868636" cy="2410783"/>
          </a:xfrm>
          <a:prstGeom prst="rect">
            <a:avLst/>
          </a:prstGeom>
          <a:noFill/>
          <a:ln w="38100">
            <a:solidFill>
              <a:srgbClr val="FF0000"/>
            </a:solidFill>
          </a:ln>
        </p:spPr>
        <p:txBody>
          <a:bodyPr wrap="square" rtlCol="0">
            <a:spAutoFit/>
          </a:bodyPr>
          <a:lstStyle/>
          <a:p>
            <a:endParaRPr lang="en-US"/>
          </a:p>
        </p:txBody>
      </p:sp>
      <p:sp>
        <p:nvSpPr>
          <p:cNvPr id="19" name="Arrow: Right 18">
            <a:extLst>
              <a:ext uri="{FF2B5EF4-FFF2-40B4-BE49-F238E27FC236}">
                <a16:creationId xmlns:a16="http://schemas.microsoft.com/office/drawing/2014/main" id="{C7381C6B-D7F5-49ED-9EBC-AB4C19F10CD6}"/>
              </a:ext>
            </a:extLst>
          </p:cNvPr>
          <p:cNvSpPr/>
          <p:nvPr/>
        </p:nvSpPr>
        <p:spPr>
          <a:xfrm rot="10800000" flipV="1">
            <a:off x="10789920" y="2985654"/>
            <a:ext cx="994769" cy="1675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CD0B8E38-1010-4FD9-A396-F38B66A51758}"/>
              </a:ext>
            </a:extLst>
          </p:cNvPr>
          <p:cNvSpPr/>
          <p:nvPr/>
        </p:nvSpPr>
        <p:spPr>
          <a:xfrm rot="10800000" flipV="1">
            <a:off x="10789920" y="2706365"/>
            <a:ext cx="994769" cy="167534"/>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151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8A1F9-A10D-7904-5D3D-FAB0FAB5F922}"/>
              </a:ext>
            </a:extLst>
          </p:cNvPr>
          <p:cNvSpPr txBox="1"/>
          <p:nvPr/>
        </p:nvSpPr>
        <p:spPr>
          <a:xfrm>
            <a:off x="826814" y="493986"/>
            <a:ext cx="6246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accent5">
                    <a:lumMod val="75000"/>
                  </a:schemeClr>
                </a:solidFill>
                <a:latin typeface="Cambria"/>
                <a:ea typeface="+mj-lt"/>
                <a:cs typeface="+mj-lt"/>
              </a:rPr>
              <a:t>Testing &amp; Evaluation</a:t>
            </a:r>
            <a:endParaRPr lang="en-US" sz="3200"/>
          </a:p>
        </p:txBody>
      </p:sp>
      <p:pic>
        <p:nvPicPr>
          <p:cNvPr id="5" name="Picture 4">
            <a:extLst>
              <a:ext uri="{FF2B5EF4-FFF2-40B4-BE49-F238E27FC236}">
                <a16:creationId xmlns:a16="http://schemas.microsoft.com/office/drawing/2014/main" id="{FB8C0500-08BA-418B-8A1D-F99E1CF4AC29}"/>
              </a:ext>
            </a:extLst>
          </p:cNvPr>
          <p:cNvPicPr>
            <a:picLocks noChangeAspect="1"/>
          </p:cNvPicPr>
          <p:nvPr/>
        </p:nvPicPr>
        <p:blipFill>
          <a:blip r:embed="rId2"/>
          <a:stretch>
            <a:fillRect/>
          </a:stretch>
        </p:blipFill>
        <p:spPr>
          <a:xfrm>
            <a:off x="1584960" y="1517010"/>
            <a:ext cx="8290560" cy="4596835"/>
          </a:xfrm>
          <a:prstGeom prst="rect">
            <a:avLst/>
          </a:prstGeom>
          <a:ln w="25400">
            <a:solidFill>
              <a:schemeClr val="tx1"/>
            </a:solidFill>
          </a:ln>
        </p:spPr>
      </p:pic>
    </p:spTree>
    <p:extLst>
      <p:ext uri="{BB962C8B-B14F-4D97-AF65-F5344CB8AC3E}">
        <p14:creationId xmlns:p14="http://schemas.microsoft.com/office/powerpoint/2010/main" val="678845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8A1F9-A10D-7904-5D3D-FAB0FAB5F922}"/>
              </a:ext>
            </a:extLst>
          </p:cNvPr>
          <p:cNvSpPr txBox="1"/>
          <p:nvPr/>
        </p:nvSpPr>
        <p:spPr>
          <a:xfrm>
            <a:off x="826814" y="493986"/>
            <a:ext cx="624664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accent5">
                    <a:lumMod val="75000"/>
                  </a:schemeClr>
                </a:solidFill>
                <a:latin typeface="Cambria"/>
                <a:ea typeface="+mj-lt"/>
                <a:cs typeface="+mj-lt"/>
              </a:rPr>
              <a:t>Deployment</a:t>
            </a:r>
            <a:endParaRPr lang="en-US" sz="3200"/>
          </a:p>
        </p:txBody>
      </p:sp>
      <p:sp>
        <p:nvSpPr>
          <p:cNvPr id="4" name="Content Placeholder 2">
            <a:extLst>
              <a:ext uri="{FF2B5EF4-FFF2-40B4-BE49-F238E27FC236}">
                <a16:creationId xmlns:a16="http://schemas.microsoft.com/office/drawing/2014/main" id="{1CA5A6D8-4F7A-4902-9D33-29DFFC18A8C7}"/>
              </a:ext>
            </a:extLst>
          </p:cNvPr>
          <p:cNvSpPr txBox="1">
            <a:spLocks/>
          </p:cNvSpPr>
          <p:nvPr/>
        </p:nvSpPr>
        <p:spPr>
          <a:xfrm>
            <a:off x="501278" y="1628194"/>
            <a:ext cx="5594722" cy="473581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Best Model For Prediction</a:t>
            </a:r>
          </a:p>
          <a:p>
            <a:endParaRPr lang="en-US">
              <a:cs typeface="Calibri"/>
            </a:endParaRPr>
          </a:p>
          <a:p>
            <a:r>
              <a:rPr lang="en-US">
                <a:cs typeface="Calibri"/>
              </a:rPr>
              <a:t>Key Variables to Consider</a:t>
            </a:r>
          </a:p>
          <a:p>
            <a:endParaRPr lang="en-US">
              <a:cs typeface="Calibri"/>
            </a:endParaRPr>
          </a:p>
          <a:p>
            <a:endParaRPr lang="en-US">
              <a:cs typeface="Calibri"/>
            </a:endParaRPr>
          </a:p>
          <a:p>
            <a:r>
              <a:rPr lang="en-US">
                <a:cs typeface="Calibri"/>
              </a:rPr>
              <a:t>Final Thoughts</a:t>
            </a:r>
          </a:p>
          <a:p>
            <a:pPr lvl="1"/>
            <a:r>
              <a:rPr lang="en-US">
                <a:cs typeface="Calibri"/>
              </a:rPr>
              <a:t>Improving Prediction Accuracy</a:t>
            </a:r>
          </a:p>
          <a:p>
            <a:pPr lvl="1"/>
            <a:r>
              <a:rPr lang="en-US">
                <a:cs typeface="Calibri"/>
              </a:rPr>
              <a:t>Validity / Frequency to Retrain the Models</a:t>
            </a:r>
          </a:p>
          <a:p>
            <a:endParaRPr lang="en-US" sz="3600">
              <a:cs typeface="Calibri"/>
            </a:endParaRPr>
          </a:p>
          <a:p>
            <a:endParaRPr lang="en-US" sz="3600">
              <a:cs typeface="Calibri"/>
            </a:endParaRPr>
          </a:p>
          <a:p>
            <a:endParaRPr lang="en-US">
              <a:cs typeface="Calibri"/>
            </a:endParaRPr>
          </a:p>
          <a:p>
            <a:endParaRPr lang="en-US">
              <a:cs typeface="Calibri"/>
            </a:endParaRPr>
          </a:p>
          <a:p>
            <a:endParaRPr lang="en-US">
              <a:cs typeface="Calibri"/>
            </a:endParaRPr>
          </a:p>
          <a:p>
            <a:pPr marL="0" indent="0">
              <a:buNone/>
            </a:pPr>
            <a:endParaRPr lang="en-US">
              <a:cs typeface="Calibri"/>
            </a:endParaRPr>
          </a:p>
        </p:txBody>
      </p:sp>
      <p:pic>
        <p:nvPicPr>
          <p:cNvPr id="5" name="Picture 4">
            <a:extLst>
              <a:ext uri="{FF2B5EF4-FFF2-40B4-BE49-F238E27FC236}">
                <a16:creationId xmlns:a16="http://schemas.microsoft.com/office/drawing/2014/main" id="{64DEC676-9735-4341-A190-D4AC4CC0D2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72312" y="1078761"/>
            <a:ext cx="4681487" cy="2427543"/>
          </a:xfrm>
          <a:prstGeom prst="rect">
            <a:avLst/>
          </a:prstGeom>
          <a:noFill/>
          <a:ln w="25400">
            <a:solidFill>
              <a:schemeClr val="tx1"/>
            </a:solidFill>
          </a:ln>
        </p:spPr>
      </p:pic>
      <p:sp>
        <p:nvSpPr>
          <p:cNvPr id="6" name="TextBox 5">
            <a:extLst>
              <a:ext uri="{FF2B5EF4-FFF2-40B4-BE49-F238E27FC236}">
                <a16:creationId xmlns:a16="http://schemas.microsoft.com/office/drawing/2014/main" id="{BA81404F-B8CE-4C7B-B686-96134CB1164D}"/>
              </a:ext>
            </a:extLst>
          </p:cNvPr>
          <p:cNvSpPr txBox="1"/>
          <p:nvPr/>
        </p:nvSpPr>
        <p:spPr>
          <a:xfrm>
            <a:off x="8018814" y="709429"/>
            <a:ext cx="2389632" cy="369332"/>
          </a:xfrm>
          <a:prstGeom prst="rect">
            <a:avLst/>
          </a:prstGeom>
          <a:noFill/>
        </p:spPr>
        <p:txBody>
          <a:bodyPr wrap="square" rtlCol="0">
            <a:spAutoFit/>
          </a:bodyPr>
          <a:lstStyle/>
          <a:p>
            <a:r>
              <a:rPr lang="en-US"/>
              <a:t>NAÏVE BAYES MODEL</a:t>
            </a:r>
          </a:p>
        </p:txBody>
      </p:sp>
      <p:pic>
        <p:nvPicPr>
          <p:cNvPr id="7" name="Picture 6">
            <a:extLst>
              <a:ext uri="{FF2B5EF4-FFF2-40B4-BE49-F238E27FC236}">
                <a16:creationId xmlns:a16="http://schemas.microsoft.com/office/drawing/2014/main" id="{1F135593-9D9B-468E-8D6E-63D45F8A53C0}"/>
              </a:ext>
            </a:extLst>
          </p:cNvPr>
          <p:cNvPicPr>
            <a:picLocks noChangeAspect="1"/>
          </p:cNvPicPr>
          <p:nvPr/>
        </p:nvPicPr>
        <p:blipFill>
          <a:blip r:embed="rId3"/>
          <a:stretch>
            <a:fillRect/>
          </a:stretch>
        </p:blipFill>
        <p:spPr>
          <a:xfrm>
            <a:off x="6672312" y="3756473"/>
            <a:ext cx="4702796" cy="2607541"/>
          </a:xfrm>
          <a:prstGeom prst="rect">
            <a:avLst/>
          </a:prstGeom>
          <a:ln w="25400">
            <a:solidFill>
              <a:schemeClr val="tx1"/>
            </a:solidFill>
          </a:ln>
        </p:spPr>
      </p:pic>
      <p:sp>
        <p:nvSpPr>
          <p:cNvPr id="8" name="TextBox 7">
            <a:extLst>
              <a:ext uri="{FF2B5EF4-FFF2-40B4-BE49-F238E27FC236}">
                <a16:creationId xmlns:a16="http://schemas.microsoft.com/office/drawing/2014/main" id="{E4621A7C-7026-45D0-AAD8-E165124D9072}"/>
              </a:ext>
            </a:extLst>
          </p:cNvPr>
          <p:cNvSpPr txBox="1"/>
          <p:nvPr/>
        </p:nvSpPr>
        <p:spPr>
          <a:xfrm>
            <a:off x="6672312" y="4223315"/>
            <a:ext cx="1198700" cy="2231136"/>
          </a:xfrm>
          <a:prstGeom prst="rect">
            <a:avLst/>
          </a:prstGeom>
          <a:noFill/>
          <a:ln w="38100">
            <a:solidFill>
              <a:srgbClr val="FF0000"/>
            </a:solidFill>
          </a:ln>
        </p:spPr>
        <p:txBody>
          <a:bodyPr wrap="square" rtlCol="0">
            <a:spAutoFit/>
          </a:bodyPr>
          <a:lstStyle/>
          <a:p>
            <a:endParaRPr lang="en-US"/>
          </a:p>
        </p:txBody>
      </p:sp>
      <p:sp>
        <p:nvSpPr>
          <p:cNvPr id="10" name="Arrow: Right 9">
            <a:extLst>
              <a:ext uri="{FF2B5EF4-FFF2-40B4-BE49-F238E27FC236}">
                <a16:creationId xmlns:a16="http://schemas.microsoft.com/office/drawing/2014/main" id="{5FC98DD7-1747-4D91-B8EC-267DEDD92E80}"/>
              </a:ext>
            </a:extLst>
          </p:cNvPr>
          <p:cNvSpPr/>
          <p:nvPr/>
        </p:nvSpPr>
        <p:spPr>
          <a:xfrm>
            <a:off x="4733380" y="1737159"/>
            <a:ext cx="1834897" cy="250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0882739C-DD68-4A7F-8E1C-AC52BE67EAA0}"/>
              </a:ext>
            </a:extLst>
          </p:cNvPr>
          <p:cNvSpPr/>
          <p:nvPr/>
        </p:nvSpPr>
        <p:spPr>
          <a:xfrm rot="1841148">
            <a:off x="4391977" y="3431092"/>
            <a:ext cx="2285762" cy="229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96489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490A8-1A15-62CC-24DB-C47A5E1268F4}"/>
              </a:ext>
            </a:extLst>
          </p:cNvPr>
          <p:cNvSpPr>
            <a:spLocks noGrp="1"/>
          </p:cNvSpPr>
          <p:nvPr>
            <p:ph type="title"/>
          </p:nvPr>
        </p:nvSpPr>
        <p:spPr/>
        <p:txBody>
          <a:bodyPr>
            <a:normAutofit/>
          </a:bodyPr>
          <a:lstStyle/>
          <a:p>
            <a:r>
              <a:rPr lang="en-US" sz="3200" b="1">
                <a:solidFill>
                  <a:schemeClr val="accent5">
                    <a:lumMod val="75000"/>
                  </a:schemeClr>
                </a:solidFill>
                <a:latin typeface="Cambria"/>
                <a:ea typeface="Cambria"/>
              </a:rPr>
              <a:t>References</a:t>
            </a:r>
          </a:p>
        </p:txBody>
      </p:sp>
      <p:sp>
        <p:nvSpPr>
          <p:cNvPr id="3" name="Content Placeholder 2">
            <a:extLst>
              <a:ext uri="{FF2B5EF4-FFF2-40B4-BE49-F238E27FC236}">
                <a16:creationId xmlns:a16="http://schemas.microsoft.com/office/drawing/2014/main" id="{52BA9F66-99F5-31CF-F6D0-0EFD4FBFC749}"/>
              </a:ext>
            </a:extLst>
          </p:cNvPr>
          <p:cNvSpPr>
            <a:spLocks noGrp="1"/>
          </p:cNvSpPr>
          <p:nvPr>
            <p:ph idx="1"/>
          </p:nvPr>
        </p:nvSpPr>
        <p:spPr>
          <a:xfrm>
            <a:off x="838200" y="1426464"/>
            <a:ext cx="10415016" cy="4750499"/>
          </a:xfrm>
        </p:spPr>
        <p:txBody>
          <a:bodyPr vert="horz" lIns="91440" tIns="45720" rIns="91440" bIns="45720" rtlCol="0" anchor="t">
            <a:normAutofit fontScale="77500" lnSpcReduction="20000"/>
          </a:bodyPr>
          <a:lstStyle/>
          <a:p>
            <a:pPr marL="0" indent="0">
              <a:buNone/>
            </a:pPr>
            <a:r>
              <a:rPr lang="en-US" baseline="30000">
                <a:ea typeface="+mn-lt"/>
                <a:cs typeface="+mn-lt"/>
              </a:rPr>
              <a:t>1</a:t>
            </a:r>
            <a:r>
              <a:rPr lang="en-US">
                <a:ea typeface="+mn-lt"/>
                <a:cs typeface="+mn-lt"/>
              </a:rPr>
              <a:t>Author, Ramesh Sharda, Dursun Delen &amp; Author, Efraim Turban (2018). </a:t>
            </a:r>
            <a:r>
              <a:rPr lang="en-US" i="1">
                <a:ea typeface="+mn-lt"/>
                <a:cs typeface="+mn-lt"/>
              </a:rPr>
              <a:t>Business Intelligence, Analytics, and Data Science: A Managerial Perspective (4th Edition).</a:t>
            </a:r>
            <a:r>
              <a:rPr lang="en-US">
                <a:ea typeface="+mn-lt"/>
                <a:cs typeface="+mn-lt"/>
              </a:rPr>
              <a:t>Publisher: Pearson, ©2018.</a:t>
            </a:r>
          </a:p>
          <a:p>
            <a:pPr marL="0" indent="0">
              <a:buNone/>
            </a:pPr>
            <a:endParaRPr lang="en-US">
              <a:ea typeface="+mn-lt"/>
              <a:cs typeface="+mn-lt"/>
            </a:endParaRPr>
          </a:p>
          <a:p>
            <a:pPr marL="0" indent="0">
              <a:buNone/>
            </a:pPr>
            <a:r>
              <a:rPr lang="en-US" baseline="30000">
                <a:ea typeface="+mn-lt"/>
                <a:cs typeface="+mn-lt"/>
              </a:rPr>
              <a:t>2</a:t>
            </a:r>
            <a:r>
              <a:rPr lang="en-US">
                <a:ea typeface="+mn-lt"/>
                <a:cs typeface="+mn-lt"/>
              </a:rPr>
              <a:t>Keboola. 2020. </a:t>
            </a:r>
            <a:r>
              <a:rPr lang="en-US" i="1">
                <a:ea typeface="+mn-lt"/>
                <a:cs typeface="+mn-lt"/>
              </a:rPr>
              <a:t>The Ultimate Guide to Decision Trees for Machine Learning.</a:t>
            </a:r>
            <a:r>
              <a:rPr lang="en-US">
                <a:ea typeface="+mn-lt"/>
                <a:cs typeface="+mn-lt"/>
              </a:rPr>
              <a:t> Retried from: </a:t>
            </a:r>
            <a:r>
              <a:rPr lang="en-US">
                <a:ea typeface="+mn-lt"/>
                <a:cs typeface="+mn-lt"/>
                <a:hlinkClick r:id="rId2">
                  <a:extLst>
                    <a:ext uri="{A12FA001-AC4F-418D-AE19-62706E023703}">
                      <ahyp:hlinkClr xmlns:ahyp="http://schemas.microsoft.com/office/drawing/2018/hyperlinkcolor" val="tx"/>
                    </a:ext>
                  </a:extLst>
                </a:hlinkClick>
              </a:rPr>
              <a:t> </a:t>
            </a:r>
            <a:r>
              <a:rPr lang="en-US">
                <a:hlinkClick r:id="rId2"/>
              </a:rPr>
              <a:t>https://www.keboola.com/blog/decision-trees-machine-learning</a:t>
            </a:r>
            <a:r>
              <a:rPr lang="en-US">
                <a:ea typeface="+mn-lt"/>
                <a:cs typeface="+mn-lt"/>
              </a:rPr>
              <a:t> </a:t>
            </a:r>
          </a:p>
          <a:p>
            <a:pPr marL="0" indent="0">
              <a:buNone/>
            </a:pPr>
            <a:endParaRPr lang="en-US">
              <a:ea typeface="+mn-lt"/>
              <a:cs typeface="+mn-lt"/>
            </a:endParaRPr>
          </a:p>
          <a:p>
            <a:pPr marL="0" indent="0">
              <a:buNone/>
            </a:pPr>
            <a:r>
              <a:rPr lang="en-US" baseline="30000">
                <a:ea typeface="+mn-lt"/>
                <a:cs typeface="+mn-lt"/>
              </a:rPr>
              <a:t>3</a:t>
            </a:r>
            <a:r>
              <a:rPr lang="en-US">
                <a:ea typeface="+mn-lt"/>
                <a:cs typeface="+mn-lt"/>
              </a:rPr>
              <a:t>Keboola. 2020. </a:t>
            </a:r>
            <a:r>
              <a:rPr lang="en-US" i="1">
                <a:ea typeface="+mn-lt"/>
                <a:cs typeface="+mn-lt"/>
              </a:rPr>
              <a:t>The Ultimate Guide to Random Forest Regression. </a:t>
            </a:r>
            <a:r>
              <a:rPr lang="en-US">
                <a:ea typeface="+mn-lt"/>
                <a:cs typeface="+mn-lt"/>
              </a:rPr>
              <a:t>Retried from: </a:t>
            </a:r>
            <a:r>
              <a:rPr lang="en-US">
                <a:hlinkClick r:id="rId3"/>
              </a:rPr>
              <a:t>https://www.keboola.com/blog/random-forest-regression</a:t>
            </a:r>
            <a:endParaRPr lang="en-US"/>
          </a:p>
          <a:p>
            <a:pPr marL="0" indent="0">
              <a:buNone/>
            </a:pPr>
            <a:endParaRPr lang="en-U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aseline="30000">
                <a:ea typeface="+mn-lt"/>
                <a:cs typeface="+mn-lt"/>
              </a:rPr>
              <a:t>4</a:t>
            </a:r>
            <a:r>
              <a:rPr lang="en-US"/>
              <a:t>Medium.com/Pranav. 2020. </a:t>
            </a:r>
            <a:r>
              <a:rPr lang="en-US" i="1"/>
              <a:t>Naïve Bayes for Machine Learning</a:t>
            </a:r>
            <a:r>
              <a:rPr lang="en-US"/>
              <a:t>. Retrieved from: </a:t>
            </a:r>
            <a:r>
              <a:rPr lang="en-US">
                <a:hlinkClick r:id="rId4"/>
              </a:rPr>
              <a:t>https://medium.com/@pranav3nov/naive-bayes-for-machine-learning-b81ddf954031</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aseline="30000">
                <a:ea typeface="+mn-lt"/>
                <a:cs typeface="+mn-lt"/>
              </a:rPr>
              <a:t>5</a:t>
            </a:r>
            <a:r>
              <a:rPr lang="en-US">
                <a:ea typeface="+mn-lt"/>
                <a:cs typeface="+mn-lt"/>
              </a:rPr>
              <a:t>The Click Reader. 2022. </a:t>
            </a:r>
            <a:r>
              <a:rPr lang="en-US" i="1">
                <a:ea typeface="+mn-lt"/>
                <a:cs typeface="+mn-lt"/>
              </a:rPr>
              <a:t>Logistic Regression in Tensor Flow</a:t>
            </a:r>
            <a:r>
              <a:rPr lang="en-US">
                <a:ea typeface="+mn-lt"/>
                <a:cs typeface="+mn-lt"/>
              </a:rPr>
              <a:t>. Retrieved from: </a:t>
            </a:r>
            <a:r>
              <a:rPr lang="en-US">
                <a:hlinkClick r:id="rId5"/>
              </a:rPr>
              <a:t>htttps://www.theclickreader.com/logistic-regression-in-tensorflow-2-0/</a:t>
            </a:r>
            <a:endParaRPr lang="en-US"/>
          </a:p>
          <a:p>
            <a:endParaRPr lang="en-US">
              <a:cs typeface="Calibri"/>
            </a:endParaRPr>
          </a:p>
          <a:p>
            <a:endParaRPr lang="en-US">
              <a:ea typeface="+mn-lt"/>
              <a:cs typeface="+mn-lt"/>
            </a:endParaRPr>
          </a:p>
        </p:txBody>
      </p:sp>
    </p:spTree>
    <p:extLst>
      <p:ext uri="{BB962C8B-B14F-4D97-AF65-F5344CB8AC3E}">
        <p14:creationId xmlns:p14="http://schemas.microsoft.com/office/powerpoint/2010/main" val="1490957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F8A1F9-A10D-7904-5D3D-FAB0FAB5F922}"/>
              </a:ext>
            </a:extLst>
          </p:cNvPr>
          <p:cNvSpPr txBox="1"/>
          <p:nvPr/>
        </p:nvSpPr>
        <p:spPr>
          <a:xfrm>
            <a:off x="826814" y="493986"/>
            <a:ext cx="819526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solidFill>
                  <a:schemeClr val="accent5">
                    <a:lumMod val="75000"/>
                  </a:schemeClr>
                </a:solidFill>
                <a:latin typeface="Cambria"/>
                <a:ea typeface="+mj-lt"/>
                <a:cs typeface="+mj-lt"/>
              </a:rPr>
              <a:t>Business Understanding &amp; Purpose</a:t>
            </a:r>
            <a:endParaRPr lang="en-US" sz="3200"/>
          </a:p>
        </p:txBody>
      </p:sp>
      <p:sp>
        <p:nvSpPr>
          <p:cNvPr id="3" name="TextBox 2">
            <a:extLst>
              <a:ext uri="{FF2B5EF4-FFF2-40B4-BE49-F238E27FC236}">
                <a16:creationId xmlns:a16="http://schemas.microsoft.com/office/drawing/2014/main" id="{6F82B19C-3B30-D2E3-A20F-2ABEDF60FBEC}"/>
              </a:ext>
            </a:extLst>
          </p:cNvPr>
          <p:cNvSpPr txBox="1"/>
          <p:nvPr/>
        </p:nvSpPr>
        <p:spPr>
          <a:xfrm>
            <a:off x="1572122" y="1457308"/>
            <a:ext cx="3590925"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chemeClr val="accent5">
                    <a:lumMod val="75000"/>
                  </a:schemeClr>
                </a:solidFill>
                <a:latin typeface="Cambria"/>
                <a:ea typeface="+mj-lt"/>
                <a:cs typeface="+mj-lt"/>
              </a:rPr>
              <a:t>228M</a:t>
            </a:r>
            <a:endParaRPr lang="en-US" sz="4800" b="1">
              <a:solidFill>
                <a:schemeClr val="accent5">
                  <a:lumMod val="75000"/>
                </a:schemeClr>
              </a:solidFill>
              <a:latin typeface="Cambria"/>
              <a:ea typeface="+mj-lt"/>
              <a:cs typeface="+mj-lt"/>
            </a:endParaRPr>
          </a:p>
          <a:p>
            <a:pPr algn="ctr"/>
            <a:r>
              <a:rPr lang="en-US" sz="2400">
                <a:cs typeface="Calibri"/>
              </a:rPr>
              <a:t>Licensed Drivers in U.S.</a:t>
            </a:r>
          </a:p>
        </p:txBody>
      </p:sp>
      <p:sp>
        <p:nvSpPr>
          <p:cNvPr id="4" name="TextBox 3">
            <a:extLst>
              <a:ext uri="{FF2B5EF4-FFF2-40B4-BE49-F238E27FC236}">
                <a16:creationId xmlns:a16="http://schemas.microsoft.com/office/drawing/2014/main" id="{A0E1ACFD-8C06-E959-1513-C016E0ACB2D3}"/>
              </a:ext>
            </a:extLst>
          </p:cNvPr>
          <p:cNvSpPr txBox="1"/>
          <p:nvPr/>
        </p:nvSpPr>
        <p:spPr>
          <a:xfrm>
            <a:off x="6230369" y="1453556"/>
            <a:ext cx="4577042" cy="11387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chemeClr val="accent5">
                    <a:lumMod val="75000"/>
                  </a:schemeClr>
                </a:solidFill>
                <a:latin typeface="Cambria"/>
                <a:ea typeface="+mj-lt"/>
                <a:cs typeface="+mj-lt"/>
              </a:rPr>
              <a:t>Tx, Ca, Fl</a:t>
            </a:r>
          </a:p>
          <a:p>
            <a:pPr algn="ctr"/>
            <a:r>
              <a:rPr lang="en-US" sz="2400">
                <a:cs typeface="Calibri"/>
              </a:rPr>
              <a:t>States with most fatal car accidents</a:t>
            </a:r>
            <a:endParaRPr lang="en-US"/>
          </a:p>
        </p:txBody>
      </p:sp>
      <p:sp>
        <p:nvSpPr>
          <p:cNvPr id="5" name="TextBox 4">
            <a:extLst>
              <a:ext uri="{FF2B5EF4-FFF2-40B4-BE49-F238E27FC236}">
                <a16:creationId xmlns:a16="http://schemas.microsoft.com/office/drawing/2014/main" id="{B47359D9-99DA-D8C8-0BD3-8432C5807373}"/>
              </a:ext>
            </a:extLst>
          </p:cNvPr>
          <p:cNvSpPr txBox="1"/>
          <p:nvPr/>
        </p:nvSpPr>
        <p:spPr>
          <a:xfrm>
            <a:off x="9923929" y="62782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Data from 2020</a:t>
            </a:r>
          </a:p>
        </p:txBody>
      </p:sp>
      <p:sp>
        <p:nvSpPr>
          <p:cNvPr id="6" name="TextBox 5">
            <a:extLst>
              <a:ext uri="{FF2B5EF4-FFF2-40B4-BE49-F238E27FC236}">
                <a16:creationId xmlns:a16="http://schemas.microsoft.com/office/drawing/2014/main" id="{2C75A8AE-F9F9-111A-6EAD-5FC00BA5893C}"/>
              </a:ext>
            </a:extLst>
          </p:cNvPr>
          <p:cNvSpPr txBox="1"/>
          <p:nvPr/>
        </p:nvSpPr>
        <p:spPr>
          <a:xfrm>
            <a:off x="5509674" y="2927105"/>
            <a:ext cx="6025363"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chemeClr val="accent5">
                    <a:lumMod val="75000"/>
                  </a:schemeClr>
                </a:solidFill>
                <a:latin typeface="Cambria"/>
                <a:ea typeface="+mj-lt"/>
                <a:cs typeface="+mj-lt"/>
              </a:rPr>
              <a:t>NHTSA</a:t>
            </a:r>
          </a:p>
          <a:p>
            <a:pPr algn="ctr"/>
            <a:r>
              <a:rPr lang="en-US" sz="2400">
                <a:cs typeface="Calibri"/>
              </a:rPr>
              <a:t>National Highway Traffic </a:t>
            </a:r>
            <a:endParaRPr lang="en-US">
              <a:cs typeface="Calibri"/>
            </a:endParaRPr>
          </a:p>
          <a:p>
            <a:pPr algn="ctr"/>
            <a:r>
              <a:rPr lang="en-US" sz="2400">
                <a:cs typeface="Calibri"/>
              </a:rPr>
              <a:t>Safety Administration</a:t>
            </a:r>
            <a:endParaRPr lang="en-US">
              <a:cs typeface="Calibri"/>
            </a:endParaRPr>
          </a:p>
        </p:txBody>
      </p:sp>
      <p:sp>
        <p:nvSpPr>
          <p:cNvPr id="7" name="TextBox 6">
            <a:extLst>
              <a:ext uri="{FF2B5EF4-FFF2-40B4-BE49-F238E27FC236}">
                <a16:creationId xmlns:a16="http://schemas.microsoft.com/office/drawing/2014/main" id="{4ED61246-36B6-4313-633D-F8E2E8D30302}"/>
              </a:ext>
            </a:extLst>
          </p:cNvPr>
          <p:cNvSpPr txBox="1"/>
          <p:nvPr/>
        </p:nvSpPr>
        <p:spPr>
          <a:xfrm>
            <a:off x="1030522" y="2927105"/>
            <a:ext cx="4681630"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chemeClr val="accent5">
                    <a:lumMod val="75000"/>
                  </a:schemeClr>
                </a:solidFill>
                <a:latin typeface="Cambria"/>
                <a:ea typeface="+mj-lt"/>
                <a:cs typeface="+mj-lt"/>
              </a:rPr>
              <a:t>Crash Data</a:t>
            </a:r>
          </a:p>
          <a:p>
            <a:pPr algn="ctr"/>
            <a:r>
              <a:rPr lang="en-US" sz="2400">
                <a:cs typeface="Calibri"/>
              </a:rPr>
              <a:t>Collected by the NHTSA </a:t>
            </a:r>
            <a:endParaRPr lang="en-US">
              <a:cs typeface="Calibri"/>
            </a:endParaRPr>
          </a:p>
          <a:p>
            <a:pPr algn="ctr"/>
            <a:r>
              <a:rPr lang="en-US" sz="2400">
                <a:cs typeface="Calibri"/>
              </a:rPr>
              <a:t>since the 1970s</a:t>
            </a:r>
            <a:endParaRPr lang="en-US">
              <a:cs typeface="Calibri"/>
            </a:endParaRPr>
          </a:p>
        </p:txBody>
      </p:sp>
      <p:sp>
        <p:nvSpPr>
          <p:cNvPr id="8" name="TextBox 7">
            <a:extLst>
              <a:ext uri="{FF2B5EF4-FFF2-40B4-BE49-F238E27FC236}">
                <a16:creationId xmlns:a16="http://schemas.microsoft.com/office/drawing/2014/main" id="{555AFE85-E985-D50B-DD78-E6B88B0F129F}"/>
              </a:ext>
            </a:extLst>
          </p:cNvPr>
          <p:cNvSpPr txBox="1"/>
          <p:nvPr/>
        </p:nvSpPr>
        <p:spPr>
          <a:xfrm>
            <a:off x="2265673" y="4603512"/>
            <a:ext cx="7666541" cy="15081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a:solidFill>
                  <a:schemeClr val="accent5">
                    <a:lumMod val="75000"/>
                  </a:schemeClr>
                </a:solidFill>
                <a:latin typeface="Cambria"/>
                <a:ea typeface="+mj-lt"/>
                <a:cs typeface="+mj-lt"/>
              </a:rPr>
              <a:t>Save lives, reduce costs</a:t>
            </a:r>
          </a:p>
          <a:p>
            <a:pPr algn="ctr"/>
            <a:r>
              <a:rPr lang="en-US" sz="2400"/>
              <a:t>Through research, education, safety standards and enforcement activity.</a:t>
            </a:r>
            <a:endParaRPr lang="en-US" sz="2400">
              <a:cs typeface="Calibri" panose="020F0502020204030204"/>
            </a:endParaRPr>
          </a:p>
        </p:txBody>
      </p:sp>
    </p:spTree>
    <p:extLst>
      <p:ext uri="{BB962C8B-B14F-4D97-AF65-F5344CB8AC3E}">
        <p14:creationId xmlns:p14="http://schemas.microsoft.com/office/powerpoint/2010/main" val="2607702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DC19-715B-8BAF-50DA-04ADA67F7B1E}"/>
              </a:ext>
            </a:extLst>
          </p:cNvPr>
          <p:cNvSpPr>
            <a:spLocks noGrp="1"/>
          </p:cNvSpPr>
          <p:nvPr>
            <p:ph type="title"/>
          </p:nvPr>
        </p:nvSpPr>
        <p:spPr/>
        <p:txBody>
          <a:bodyPr/>
          <a:lstStyle/>
          <a:p>
            <a:r>
              <a:rPr lang="en-US" b="1">
                <a:solidFill>
                  <a:schemeClr val="accent5">
                    <a:lumMod val="75000"/>
                  </a:schemeClr>
                </a:solidFill>
                <a:latin typeface="Cambria"/>
                <a:ea typeface="Cambria"/>
              </a:rPr>
              <a:t>Data Understanding and Analysis</a:t>
            </a:r>
            <a:endParaRPr lang="en-US"/>
          </a:p>
        </p:txBody>
      </p:sp>
      <p:sp>
        <p:nvSpPr>
          <p:cNvPr id="5" name="Text Placeholder 4">
            <a:extLst>
              <a:ext uri="{FF2B5EF4-FFF2-40B4-BE49-F238E27FC236}">
                <a16:creationId xmlns:a16="http://schemas.microsoft.com/office/drawing/2014/main" id="{60F9F3A7-46A3-70D8-FCD3-C59788C43EBD}"/>
              </a:ext>
            </a:extLst>
          </p:cNvPr>
          <p:cNvSpPr>
            <a:spLocks noGrp="1"/>
          </p:cNvSpPr>
          <p:nvPr>
            <p:ph type="body" idx="1"/>
          </p:nvPr>
        </p:nvSpPr>
        <p:spPr/>
        <p:txBody>
          <a:bodyPr/>
          <a:lstStyle/>
          <a:p>
            <a:r>
              <a:rPr lang="en-US">
                <a:cs typeface="Calibri"/>
              </a:rPr>
              <a:t>Data provided in four SAS files</a:t>
            </a:r>
            <a:endParaRPr lang="en-US"/>
          </a:p>
        </p:txBody>
      </p:sp>
      <p:sp>
        <p:nvSpPr>
          <p:cNvPr id="6" name="Text Placeholder 5">
            <a:extLst>
              <a:ext uri="{FF2B5EF4-FFF2-40B4-BE49-F238E27FC236}">
                <a16:creationId xmlns:a16="http://schemas.microsoft.com/office/drawing/2014/main" id="{EBE6C663-D5C3-7FF9-E13B-35E023351A98}"/>
              </a:ext>
            </a:extLst>
          </p:cNvPr>
          <p:cNvSpPr>
            <a:spLocks noGrp="1"/>
          </p:cNvSpPr>
          <p:nvPr>
            <p:ph type="body" sz="quarter" idx="3"/>
          </p:nvPr>
        </p:nvSpPr>
        <p:spPr/>
        <p:txBody>
          <a:bodyPr/>
          <a:lstStyle/>
          <a:p>
            <a:r>
              <a:rPr lang="en-US">
                <a:cs typeface="Calibri"/>
              </a:rPr>
              <a:t>Team analysis of data contained within files</a:t>
            </a:r>
            <a:endParaRPr lang="en-US"/>
          </a:p>
        </p:txBody>
      </p:sp>
      <p:pic>
        <p:nvPicPr>
          <p:cNvPr id="8" name="Picture 8" descr="A picture containing shape&#10;&#10;Description automatically generated">
            <a:extLst>
              <a:ext uri="{FF2B5EF4-FFF2-40B4-BE49-F238E27FC236}">
                <a16:creationId xmlns:a16="http://schemas.microsoft.com/office/drawing/2014/main" id="{76F8D3C0-BEC6-F4C3-E8BD-013869FEC47F}"/>
              </a:ext>
            </a:extLst>
          </p:cNvPr>
          <p:cNvPicPr>
            <a:picLocks noGrp="1" noChangeAspect="1"/>
          </p:cNvPicPr>
          <p:nvPr>
            <p:ph sz="quarter" idx="4"/>
          </p:nvPr>
        </p:nvPicPr>
        <p:blipFill>
          <a:blip r:embed="rId2"/>
          <a:stretch>
            <a:fillRect/>
          </a:stretch>
        </p:blipFill>
        <p:spPr>
          <a:xfrm>
            <a:off x="839659" y="2692787"/>
            <a:ext cx="1352550" cy="1076325"/>
          </a:xfrm>
        </p:spPr>
      </p:pic>
      <p:pic>
        <p:nvPicPr>
          <p:cNvPr id="9" name="Picture 9" descr="A picture containing graphical user interface&#10;&#10;Description automatically generated">
            <a:extLst>
              <a:ext uri="{FF2B5EF4-FFF2-40B4-BE49-F238E27FC236}">
                <a16:creationId xmlns:a16="http://schemas.microsoft.com/office/drawing/2014/main" id="{F2F15E7A-A048-EF6D-A150-32F5BB7F035A}"/>
              </a:ext>
            </a:extLst>
          </p:cNvPr>
          <p:cNvPicPr>
            <a:picLocks noChangeAspect="1"/>
          </p:cNvPicPr>
          <p:nvPr/>
        </p:nvPicPr>
        <p:blipFill>
          <a:blip r:embed="rId3"/>
          <a:stretch>
            <a:fillRect/>
          </a:stretch>
        </p:blipFill>
        <p:spPr>
          <a:xfrm>
            <a:off x="889922" y="4054992"/>
            <a:ext cx="1285875" cy="1104900"/>
          </a:xfrm>
          <a:prstGeom prst="rect">
            <a:avLst/>
          </a:prstGeom>
        </p:spPr>
      </p:pic>
      <p:pic>
        <p:nvPicPr>
          <p:cNvPr id="10" name="Picture 10" descr="A picture containing shape&#10;&#10;Description automatically generated">
            <a:extLst>
              <a:ext uri="{FF2B5EF4-FFF2-40B4-BE49-F238E27FC236}">
                <a16:creationId xmlns:a16="http://schemas.microsoft.com/office/drawing/2014/main" id="{195964E0-94EB-7E30-DF1E-0AB00CE31EA6}"/>
              </a:ext>
            </a:extLst>
          </p:cNvPr>
          <p:cNvPicPr>
            <a:picLocks noChangeAspect="1"/>
          </p:cNvPicPr>
          <p:nvPr/>
        </p:nvPicPr>
        <p:blipFill>
          <a:blip r:embed="rId4"/>
          <a:stretch>
            <a:fillRect/>
          </a:stretch>
        </p:blipFill>
        <p:spPr>
          <a:xfrm>
            <a:off x="3414492" y="2694579"/>
            <a:ext cx="1304925" cy="1114425"/>
          </a:xfrm>
          <a:prstGeom prst="rect">
            <a:avLst/>
          </a:prstGeom>
        </p:spPr>
      </p:pic>
      <p:pic>
        <p:nvPicPr>
          <p:cNvPr id="11" name="Picture 11" descr="A picture containing shape&#10;&#10;Description automatically generated">
            <a:extLst>
              <a:ext uri="{FF2B5EF4-FFF2-40B4-BE49-F238E27FC236}">
                <a16:creationId xmlns:a16="http://schemas.microsoft.com/office/drawing/2014/main" id="{99E75EDF-53B1-1A0A-0842-37EDE2B06ED1}"/>
              </a:ext>
            </a:extLst>
          </p:cNvPr>
          <p:cNvPicPr>
            <a:picLocks noChangeAspect="1"/>
          </p:cNvPicPr>
          <p:nvPr/>
        </p:nvPicPr>
        <p:blipFill>
          <a:blip r:embed="rId5"/>
          <a:stretch>
            <a:fillRect/>
          </a:stretch>
        </p:blipFill>
        <p:spPr>
          <a:xfrm>
            <a:off x="3414492" y="4050894"/>
            <a:ext cx="1304925" cy="1095375"/>
          </a:xfrm>
          <a:prstGeom prst="rect">
            <a:avLst/>
          </a:prstGeom>
        </p:spPr>
      </p:pic>
      <p:sp>
        <p:nvSpPr>
          <p:cNvPr id="12" name="TextBox 11">
            <a:extLst>
              <a:ext uri="{FF2B5EF4-FFF2-40B4-BE49-F238E27FC236}">
                <a16:creationId xmlns:a16="http://schemas.microsoft.com/office/drawing/2014/main" id="{D78B5970-0B5C-5152-D11E-381E91549306}"/>
              </a:ext>
            </a:extLst>
          </p:cNvPr>
          <p:cNvSpPr txBox="1"/>
          <p:nvPr/>
        </p:nvSpPr>
        <p:spPr>
          <a:xfrm>
            <a:off x="6168656" y="2695353"/>
            <a:ext cx="517982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Team members looked at individual tables to analyze the most important variables within their tables</a:t>
            </a:r>
            <a:endParaRPr lang="en-US">
              <a:cs typeface="Calibri"/>
            </a:endParaRPr>
          </a:p>
          <a:p>
            <a:pPr marL="285750" indent="-285750">
              <a:buFont typeface="Arial"/>
              <a:buChar char="•"/>
            </a:pPr>
            <a:r>
              <a:rPr lang="en-US">
                <a:cs typeface="Calibri"/>
              </a:rPr>
              <a:t>Team members looked for missing data values, data values that looked incorrect, formatting issues</a:t>
            </a:r>
          </a:p>
          <a:p>
            <a:pPr marL="285750" indent="-285750">
              <a:buFont typeface="Arial"/>
              <a:buChar char="•"/>
            </a:pPr>
            <a:r>
              <a:rPr lang="en-US">
                <a:cs typeface="Calibri"/>
              </a:rPr>
              <a:t>Also looked to make sure data columns were correctly classified, appropriately named, and that the supplied data had an overall format that was usable and intuitive</a:t>
            </a:r>
          </a:p>
        </p:txBody>
      </p:sp>
    </p:spTree>
    <p:extLst>
      <p:ext uri="{BB962C8B-B14F-4D97-AF65-F5344CB8AC3E}">
        <p14:creationId xmlns:p14="http://schemas.microsoft.com/office/powerpoint/2010/main" val="551078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AAD9-7CAD-7AB0-B469-D99FECBD05CB}"/>
              </a:ext>
            </a:extLst>
          </p:cNvPr>
          <p:cNvSpPr>
            <a:spLocks noGrp="1"/>
          </p:cNvSpPr>
          <p:nvPr>
            <p:ph type="title"/>
          </p:nvPr>
        </p:nvSpPr>
        <p:spPr/>
        <p:txBody>
          <a:bodyPr/>
          <a:lstStyle/>
          <a:p>
            <a:r>
              <a:rPr lang="en-US" sz="3200" b="1">
                <a:solidFill>
                  <a:schemeClr val="accent5">
                    <a:lumMod val="75000"/>
                  </a:schemeClr>
                </a:solidFill>
                <a:latin typeface="Cambria"/>
                <a:ea typeface="+mj-lt"/>
                <a:cs typeface="+mj-lt"/>
              </a:rPr>
              <a:t>Data Understanding and Analysis: Table Interpretations</a:t>
            </a:r>
            <a:endParaRPr lang="en-US">
              <a:solidFill>
                <a:schemeClr val="accent5">
                  <a:lumMod val="75000"/>
                </a:schemeClr>
              </a:solidFill>
            </a:endParaRPr>
          </a:p>
        </p:txBody>
      </p:sp>
      <p:sp>
        <p:nvSpPr>
          <p:cNvPr id="3" name="Content Placeholder 2">
            <a:extLst>
              <a:ext uri="{FF2B5EF4-FFF2-40B4-BE49-F238E27FC236}">
                <a16:creationId xmlns:a16="http://schemas.microsoft.com/office/drawing/2014/main" id="{C580284F-D401-10A0-EE8B-C2A568FFE16E}"/>
              </a:ext>
            </a:extLst>
          </p:cNvPr>
          <p:cNvSpPr>
            <a:spLocks noGrp="1"/>
          </p:cNvSpPr>
          <p:nvPr>
            <p:ph idx="1"/>
          </p:nvPr>
        </p:nvSpPr>
        <p:spPr>
          <a:xfrm>
            <a:off x="838200" y="1825625"/>
            <a:ext cx="4661210" cy="4351338"/>
          </a:xfrm>
        </p:spPr>
        <p:txBody>
          <a:bodyPr vert="horz" lIns="91440" tIns="45720" rIns="91440" bIns="45720" rtlCol="0" anchor="t">
            <a:normAutofit/>
          </a:bodyPr>
          <a:lstStyle/>
          <a:p>
            <a:endParaRPr lang="en-US">
              <a:cs typeface="Calibri"/>
            </a:endParaRPr>
          </a:p>
          <a:p>
            <a:endParaRPr lang="en-US">
              <a:cs typeface="Calibri"/>
            </a:endParaRPr>
          </a:p>
        </p:txBody>
      </p:sp>
      <p:sp>
        <p:nvSpPr>
          <p:cNvPr id="9" name="Content Placeholder 2">
            <a:extLst>
              <a:ext uri="{FF2B5EF4-FFF2-40B4-BE49-F238E27FC236}">
                <a16:creationId xmlns:a16="http://schemas.microsoft.com/office/drawing/2014/main" id="{3C455AFE-7E6A-473E-B7CB-F9ED6404C623}"/>
              </a:ext>
            </a:extLst>
          </p:cNvPr>
          <p:cNvSpPr txBox="1">
            <a:spLocks/>
          </p:cNvSpPr>
          <p:nvPr/>
        </p:nvSpPr>
        <p:spPr>
          <a:xfrm>
            <a:off x="611006" y="2010598"/>
            <a:ext cx="3499083" cy="434772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aseline="30000">
                <a:cs typeface="Calibri"/>
              </a:rPr>
              <a:t>Accident Data</a:t>
            </a:r>
          </a:p>
          <a:p>
            <a:endParaRPr lang="en-US" sz="3600" baseline="30000">
              <a:cs typeface="Calibri"/>
            </a:endParaRPr>
          </a:p>
          <a:p>
            <a:endParaRPr lang="en-US" sz="3600" baseline="30000">
              <a:cs typeface="Calibri"/>
            </a:endParaRPr>
          </a:p>
          <a:p>
            <a:r>
              <a:rPr lang="en-US" sz="3600" baseline="30000">
                <a:cs typeface="Calibri"/>
              </a:rPr>
              <a:t>People Data</a:t>
            </a:r>
          </a:p>
          <a:p>
            <a:endParaRPr lang="en-US" sz="3600" baseline="30000">
              <a:cs typeface="Calibri"/>
            </a:endParaRPr>
          </a:p>
          <a:p>
            <a:endParaRPr lang="en-US" sz="3600" baseline="30000">
              <a:cs typeface="Calibri"/>
            </a:endParaRPr>
          </a:p>
          <a:p>
            <a:r>
              <a:rPr lang="en-US" sz="3600" baseline="30000">
                <a:cs typeface="Calibri"/>
              </a:rPr>
              <a:t>Distraction Data</a:t>
            </a:r>
          </a:p>
          <a:p>
            <a:endParaRPr lang="en-US" sz="3600" baseline="30000">
              <a:cs typeface="Calibri"/>
            </a:endParaRPr>
          </a:p>
          <a:p>
            <a:endParaRPr lang="en-US" sz="3600" baseline="30000">
              <a:cs typeface="Calibri"/>
            </a:endParaRPr>
          </a:p>
          <a:p>
            <a:r>
              <a:rPr lang="en-US" sz="3600" baseline="30000">
                <a:cs typeface="Calibri"/>
              </a:rPr>
              <a:t>Vehicle Data</a:t>
            </a:r>
          </a:p>
          <a:p>
            <a:endParaRPr lang="en-US">
              <a:cs typeface="Calibri"/>
            </a:endParaRPr>
          </a:p>
          <a:p>
            <a:endParaRPr lang="en-US">
              <a:cs typeface="Calibri"/>
            </a:endParaRPr>
          </a:p>
          <a:p>
            <a:endParaRPr lang="en-US">
              <a:cs typeface="Calibri"/>
            </a:endParaRPr>
          </a:p>
          <a:p>
            <a:pPr marL="0" indent="0">
              <a:buNone/>
            </a:pPr>
            <a:endParaRPr lang="en-US">
              <a:cs typeface="Calibri"/>
            </a:endParaRPr>
          </a:p>
        </p:txBody>
      </p:sp>
      <p:sp>
        <p:nvSpPr>
          <p:cNvPr id="12" name="Content Placeholder 2">
            <a:extLst>
              <a:ext uri="{FF2B5EF4-FFF2-40B4-BE49-F238E27FC236}">
                <a16:creationId xmlns:a16="http://schemas.microsoft.com/office/drawing/2014/main" id="{733E7831-D88C-FF5E-53FC-3CD27425430D}"/>
              </a:ext>
            </a:extLst>
          </p:cNvPr>
          <p:cNvSpPr txBox="1">
            <a:spLocks/>
          </p:cNvSpPr>
          <p:nvPr/>
        </p:nvSpPr>
        <p:spPr>
          <a:xfrm>
            <a:off x="4365431" y="2017754"/>
            <a:ext cx="2568735" cy="434772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aseline="30000">
                <a:cs typeface="Calibri"/>
              </a:rPr>
              <a:t>50 variables</a:t>
            </a:r>
          </a:p>
          <a:p>
            <a:endParaRPr lang="en-US" sz="3600" baseline="30000">
              <a:cs typeface="Calibri"/>
            </a:endParaRPr>
          </a:p>
          <a:p>
            <a:endParaRPr lang="en-US" sz="3600" baseline="30000">
              <a:cs typeface="Calibri"/>
            </a:endParaRPr>
          </a:p>
          <a:p>
            <a:r>
              <a:rPr lang="en-US" sz="3600" baseline="30000">
                <a:cs typeface="Calibri"/>
              </a:rPr>
              <a:t>56 variables</a:t>
            </a:r>
          </a:p>
          <a:p>
            <a:endParaRPr lang="en-US" sz="3600" baseline="30000">
              <a:cs typeface="Calibri"/>
            </a:endParaRPr>
          </a:p>
          <a:p>
            <a:endParaRPr lang="en-US" sz="3600" baseline="30000">
              <a:cs typeface="Calibri"/>
            </a:endParaRPr>
          </a:p>
          <a:p>
            <a:r>
              <a:rPr lang="en-US" sz="3600" baseline="30000">
                <a:cs typeface="Calibri"/>
              </a:rPr>
              <a:t>11 variables</a:t>
            </a:r>
          </a:p>
          <a:p>
            <a:endParaRPr lang="en-US" sz="3600" baseline="30000">
              <a:cs typeface="Calibri"/>
            </a:endParaRPr>
          </a:p>
          <a:p>
            <a:endParaRPr lang="en-US" sz="3600" baseline="30000">
              <a:cs typeface="Calibri"/>
            </a:endParaRPr>
          </a:p>
          <a:p>
            <a:r>
              <a:rPr lang="en-US" sz="3600" baseline="30000">
                <a:cs typeface="Calibri"/>
              </a:rPr>
              <a:t>90 variables</a:t>
            </a:r>
          </a:p>
          <a:p>
            <a:endParaRPr lang="en-US">
              <a:cs typeface="Calibri"/>
            </a:endParaRPr>
          </a:p>
          <a:p>
            <a:endParaRPr lang="en-US">
              <a:cs typeface="Calibri"/>
            </a:endParaRPr>
          </a:p>
          <a:p>
            <a:endParaRPr lang="en-US">
              <a:cs typeface="Calibri"/>
            </a:endParaRPr>
          </a:p>
          <a:p>
            <a:pPr marL="0" indent="0">
              <a:buNone/>
            </a:pPr>
            <a:endParaRPr lang="en-US">
              <a:cs typeface="Calibri"/>
            </a:endParaRPr>
          </a:p>
        </p:txBody>
      </p:sp>
      <p:sp>
        <p:nvSpPr>
          <p:cNvPr id="18" name="Content Placeholder 2">
            <a:extLst>
              <a:ext uri="{FF2B5EF4-FFF2-40B4-BE49-F238E27FC236}">
                <a16:creationId xmlns:a16="http://schemas.microsoft.com/office/drawing/2014/main" id="{A040854E-B14D-D139-AD61-7777D5720DC8}"/>
              </a:ext>
            </a:extLst>
          </p:cNvPr>
          <p:cNvSpPr txBox="1">
            <a:spLocks/>
          </p:cNvSpPr>
          <p:nvPr/>
        </p:nvSpPr>
        <p:spPr>
          <a:xfrm>
            <a:off x="6917071" y="2045108"/>
            <a:ext cx="2568735" cy="434772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aseline="30000">
                <a:cs typeface="Calibri"/>
              </a:rPr>
              <a:t>54,409 rows</a:t>
            </a:r>
          </a:p>
          <a:p>
            <a:endParaRPr lang="en-US" sz="3600" baseline="30000">
              <a:cs typeface="Calibri"/>
            </a:endParaRPr>
          </a:p>
          <a:p>
            <a:endParaRPr lang="en-US" sz="3600" baseline="30000">
              <a:cs typeface="Calibri"/>
            </a:endParaRPr>
          </a:p>
          <a:p>
            <a:r>
              <a:rPr lang="en-US" sz="3600" baseline="30000">
                <a:cs typeface="Calibri"/>
              </a:rPr>
              <a:t>135,410 rows</a:t>
            </a:r>
          </a:p>
          <a:p>
            <a:endParaRPr lang="en-US" sz="3600" baseline="30000">
              <a:cs typeface="Calibri"/>
            </a:endParaRPr>
          </a:p>
          <a:p>
            <a:endParaRPr lang="en-US" sz="3600" baseline="30000">
              <a:cs typeface="Calibri"/>
            </a:endParaRPr>
          </a:p>
          <a:p>
            <a:r>
              <a:rPr lang="en-US" sz="3600" baseline="30000">
                <a:cs typeface="Calibri"/>
              </a:rPr>
              <a:t>96,751 rows</a:t>
            </a:r>
          </a:p>
          <a:p>
            <a:endParaRPr lang="en-US" sz="3600" baseline="30000">
              <a:cs typeface="Calibri"/>
            </a:endParaRPr>
          </a:p>
          <a:p>
            <a:endParaRPr lang="en-US" sz="3600" baseline="30000">
              <a:cs typeface="Calibri"/>
            </a:endParaRPr>
          </a:p>
          <a:p>
            <a:r>
              <a:rPr lang="en-US" sz="3600" baseline="30000">
                <a:cs typeface="Calibri"/>
              </a:rPr>
              <a:t>96,717 rows</a:t>
            </a:r>
          </a:p>
          <a:p>
            <a:endParaRPr lang="en-US">
              <a:cs typeface="Calibri"/>
            </a:endParaRPr>
          </a:p>
          <a:p>
            <a:endParaRPr lang="en-US">
              <a:cs typeface="Calibri"/>
            </a:endParaRPr>
          </a:p>
          <a:p>
            <a:endParaRPr lang="en-US">
              <a:cs typeface="Calibri"/>
            </a:endParaRPr>
          </a:p>
          <a:p>
            <a:pPr marL="0" indent="0">
              <a:buNone/>
            </a:pPr>
            <a:endParaRPr lang="en-US">
              <a:cs typeface="Calibri"/>
            </a:endParaRPr>
          </a:p>
        </p:txBody>
      </p:sp>
      <p:sp>
        <p:nvSpPr>
          <p:cNvPr id="6" name="Arrow: Right 5">
            <a:extLst>
              <a:ext uri="{FF2B5EF4-FFF2-40B4-BE49-F238E27FC236}">
                <a16:creationId xmlns:a16="http://schemas.microsoft.com/office/drawing/2014/main" id="{70AA604F-4A17-0E1D-6662-E511AFA59E7F}"/>
              </a:ext>
            </a:extLst>
          </p:cNvPr>
          <p:cNvSpPr/>
          <p:nvPr/>
        </p:nvSpPr>
        <p:spPr>
          <a:xfrm>
            <a:off x="2950871" y="2010456"/>
            <a:ext cx="974651" cy="487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264288F7-984C-8829-3EA9-50CAB9B9AF70}"/>
              </a:ext>
            </a:extLst>
          </p:cNvPr>
          <p:cNvSpPr/>
          <p:nvPr/>
        </p:nvSpPr>
        <p:spPr>
          <a:xfrm>
            <a:off x="2961373" y="3030666"/>
            <a:ext cx="974651" cy="487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2A31CBA9-1791-9F3E-5D16-65B769968F47}"/>
              </a:ext>
            </a:extLst>
          </p:cNvPr>
          <p:cNvSpPr/>
          <p:nvPr/>
        </p:nvSpPr>
        <p:spPr>
          <a:xfrm>
            <a:off x="3078930" y="4387267"/>
            <a:ext cx="974651" cy="487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F2D099AF-78FE-4348-CD7F-BB2A1A811BFC}"/>
              </a:ext>
            </a:extLst>
          </p:cNvPr>
          <p:cNvSpPr/>
          <p:nvPr/>
        </p:nvSpPr>
        <p:spPr>
          <a:xfrm>
            <a:off x="3058287" y="5573399"/>
            <a:ext cx="974651" cy="487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991E3A-AFEF-8931-E8C3-7C91B880E547}"/>
              </a:ext>
            </a:extLst>
          </p:cNvPr>
          <p:cNvSpPr/>
          <p:nvPr/>
        </p:nvSpPr>
        <p:spPr>
          <a:xfrm>
            <a:off x="4181253" y="1718042"/>
            <a:ext cx="5059324" cy="8860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F1B92D5-0D44-3E59-7250-01F313A1FA02}"/>
              </a:ext>
            </a:extLst>
          </p:cNvPr>
          <p:cNvSpPr/>
          <p:nvPr/>
        </p:nvSpPr>
        <p:spPr>
          <a:xfrm>
            <a:off x="4181253" y="3029391"/>
            <a:ext cx="5059324" cy="8860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BC3B8C-762B-2841-0460-509C125B119F}"/>
              </a:ext>
            </a:extLst>
          </p:cNvPr>
          <p:cNvSpPr/>
          <p:nvPr/>
        </p:nvSpPr>
        <p:spPr>
          <a:xfrm>
            <a:off x="4181252" y="4305297"/>
            <a:ext cx="5059324" cy="8860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C5A642A-D89C-5F55-825E-603FDAE30105}"/>
              </a:ext>
            </a:extLst>
          </p:cNvPr>
          <p:cNvSpPr/>
          <p:nvPr/>
        </p:nvSpPr>
        <p:spPr>
          <a:xfrm>
            <a:off x="4181253" y="5545763"/>
            <a:ext cx="5059324" cy="8860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919A2B-9F78-C19E-F8BC-1BD0169A055B}"/>
              </a:ext>
            </a:extLst>
          </p:cNvPr>
          <p:cNvSpPr txBox="1"/>
          <p:nvPr/>
        </p:nvSpPr>
        <p:spPr>
          <a:xfrm>
            <a:off x="9520518" y="2341457"/>
            <a:ext cx="2375648"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The accident table included the lowest number of rows</a:t>
            </a:r>
          </a:p>
          <a:p>
            <a:pPr marL="285750" indent="-285750">
              <a:buFont typeface="Arial"/>
              <a:buChar char="•"/>
            </a:pPr>
            <a:r>
              <a:rPr lang="en-US">
                <a:cs typeface="Calibri"/>
              </a:rPr>
              <a:t>People table included the highest number of rows</a:t>
            </a:r>
          </a:p>
          <a:p>
            <a:pPr marL="285750" indent="-285750">
              <a:buFont typeface="Arial"/>
              <a:buChar char="•"/>
            </a:pPr>
            <a:r>
              <a:rPr lang="en-US">
                <a:cs typeface="Calibri"/>
              </a:rPr>
              <a:t>Distraction and vehicle contained almost an identical number of rows</a:t>
            </a:r>
          </a:p>
          <a:p>
            <a:pPr marL="285750" indent="-285750">
              <a:buFont typeface="Arial"/>
              <a:buChar char="•"/>
            </a:pPr>
            <a:endParaRPr lang="en-US">
              <a:cs typeface="Calibri"/>
            </a:endParaRPr>
          </a:p>
          <a:p>
            <a:pPr marL="285750" indent="-285750">
              <a:buFont typeface="Arial"/>
              <a:buChar char="•"/>
            </a:pPr>
            <a:endParaRPr lang="en-US">
              <a:cs typeface="Calibri"/>
            </a:endParaRPr>
          </a:p>
        </p:txBody>
      </p:sp>
    </p:spTree>
    <p:extLst>
      <p:ext uri="{BB962C8B-B14F-4D97-AF65-F5344CB8AC3E}">
        <p14:creationId xmlns:p14="http://schemas.microsoft.com/office/powerpoint/2010/main" val="422138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DC19-715B-8BAF-50DA-04ADA67F7B1E}"/>
              </a:ext>
            </a:extLst>
          </p:cNvPr>
          <p:cNvSpPr>
            <a:spLocks noGrp="1"/>
          </p:cNvSpPr>
          <p:nvPr>
            <p:ph type="title"/>
          </p:nvPr>
        </p:nvSpPr>
        <p:spPr/>
        <p:txBody>
          <a:bodyPr/>
          <a:lstStyle/>
          <a:p>
            <a:r>
              <a:rPr lang="en-US" b="1">
                <a:solidFill>
                  <a:schemeClr val="accent5">
                    <a:lumMod val="75000"/>
                  </a:schemeClr>
                </a:solidFill>
                <a:latin typeface="Cambria"/>
                <a:ea typeface="Cambria"/>
              </a:rPr>
              <a:t>Data Understanding and Analysis</a:t>
            </a:r>
            <a:endParaRPr lang="en-US"/>
          </a:p>
        </p:txBody>
      </p:sp>
      <p:sp>
        <p:nvSpPr>
          <p:cNvPr id="5" name="Text Placeholder 4">
            <a:extLst>
              <a:ext uri="{FF2B5EF4-FFF2-40B4-BE49-F238E27FC236}">
                <a16:creationId xmlns:a16="http://schemas.microsoft.com/office/drawing/2014/main" id="{60F9F3A7-46A3-70D8-FCD3-C59788C43EBD}"/>
              </a:ext>
            </a:extLst>
          </p:cNvPr>
          <p:cNvSpPr>
            <a:spLocks noGrp="1"/>
          </p:cNvSpPr>
          <p:nvPr>
            <p:ph type="body" idx="1"/>
          </p:nvPr>
        </p:nvSpPr>
        <p:spPr>
          <a:xfrm>
            <a:off x="6475044" y="1371046"/>
            <a:ext cx="5157787" cy="637843"/>
          </a:xfrm>
        </p:spPr>
        <p:txBody>
          <a:bodyPr vert="horz" lIns="91440" tIns="45720" rIns="91440" bIns="45720" rtlCol="0" anchor="t">
            <a:normAutofit fontScale="92500" lnSpcReduction="10000"/>
          </a:bodyPr>
          <a:lstStyle/>
          <a:p>
            <a:r>
              <a:rPr lang="en-US">
                <a:cs typeface="Calibri"/>
              </a:rPr>
              <a:t>Determining the most important variables</a:t>
            </a:r>
            <a:endParaRPr lang="en-US"/>
          </a:p>
        </p:txBody>
      </p:sp>
      <p:sp>
        <p:nvSpPr>
          <p:cNvPr id="6" name="Text Placeholder 5">
            <a:extLst>
              <a:ext uri="{FF2B5EF4-FFF2-40B4-BE49-F238E27FC236}">
                <a16:creationId xmlns:a16="http://schemas.microsoft.com/office/drawing/2014/main" id="{EBE6C663-D5C3-7FF9-E13B-35E023351A98}"/>
              </a:ext>
            </a:extLst>
          </p:cNvPr>
          <p:cNvSpPr>
            <a:spLocks noGrp="1"/>
          </p:cNvSpPr>
          <p:nvPr>
            <p:ph type="body" sz="quarter" idx="3"/>
          </p:nvPr>
        </p:nvSpPr>
        <p:spPr>
          <a:xfrm>
            <a:off x="838200" y="1397628"/>
            <a:ext cx="5183188" cy="637843"/>
          </a:xfrm>
        </p:spPr>
        <p:txBody>
          <a:bodyPr>
            <a:normAutofit fontScale="92500" lnSpcReduction="10000"/>
          </a:bodyPr>
          <a:lstStyle/>
          <a:p>
            <a:r>
              <a:rPr lang="en-US">
                <a:cs typeface="Calibri"/>
              </a:rPr>
              <a:t>Team analysis of data contained within files</a:t>
            </a:r>
            <a:endParaRPr lang="en-US"/>
          </a:p>
        </p:txBody>
      </p:sp>
      <p:sp>
        <p:nvSpPr>
          <p:cNvPr id="12" name="TextBox 11">
            <a:extLst>
              <a:ext uri="{FF2B5EF4-FFF2-40B4-BE49-F238E27FC236}">
                <a16:creationId xmlns:a16="http://schemas.microsoft.com/office/drawing/2014/main" id="{D78B5970-0B5C-5152-D11E-381E91549306}"/>
              </a:ext>
            </a:extLst>
          </p:cNvPr>
          <p:cNvSpPr txBox="1"/>
          <p:nvPr/>
        </p:nvSpPr>
        <p:spPr>
          <a:xfrm>
            <a:off x="843517" y="2039678"/>
            <a:ext cx="5179827"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Team members looked at individual tables to analyze the most important variables within their tables</a:t>
            </a:r>
          </a:p>
          <a:p>
            <a:pPr marL="285750" indent="-285750">
              <a:buFont typeface="Arial"/>
              <a:buChar char="•"/>
            </a:pPr>
            <a:r>
              <a:rPr lang="en-US">
                <a:cs typeface="Calibri"/>
              </a:rPr>
              <a:t>Combined our most important variables and ran an H2O extension in KNIME in order to determine our most important 25 variables</a:t>
            </a:r>
          </a:p>
        </p:txBody>
      </p:sp>
      <p:pic>
        <p:nvPicPr>
          <p:cNvPr id="3" name="Picture 3" descr="Diagram&#10;&#10;Description automatically generated">
            <a:extLst>
              <a:ext uri="{FF2B5EF4-FFF2-40B4-BE49-F238E27FC236}">
                <a16:creationId xmlns:a16="http://schemas.microsoft.com/office/drawing/2014/main" id="{823F1AFC-8035-4489-5C5D-120A19D4F4BF}"/>
              </a:ext>
            </a:extLst>
          </p:cNvPr>
          <p:cNvPicPr>
            <a:picLocks noChangeAspect="1"/>
          </p:cNvPicPr>
          <p:nvPr/>
        </p:nvPicPr>
        <p:blipFill>
          <a:blip r:embed="rId2"/>
          <a:stretch>
            <a:fillRect/>
          </a:stretch>
        </p:blipFill>
        <p:spPr>
          <a:xfrm>
            <a:off x="1693808" y="4111193"/>
            <a:ext cx="3406588" cy="1969443"/>
          </a:xfrm>
          <a:prstGeom prst="rect">
            <a:avLst/>
          </a:prstGeom>
        </p:spPr>
      </p:pic>
      <p:sp>
        <p:nvSpPr>
          <p:cNvPr id="7" name="Content Placeholder 6">
            <a:extLst>
              <a:ext uri="{FF2B5EF4-FFF2-40B4-BE49-F238E27FC236}">
                <a16:creationId xmlns:a16="http://schemas.microsoft.com/office/drawing/2014/main" id="{8578B9C6-FA33-148B-8F7C-151892A6C1CE}"/>
              </a:ext>
            </a:extLst>
          </p:cNvPr>
          <p:cNvSpPr>
            <a:spLocks noGrp="1"/>
          </p:cNvSpPr>
          <p:nvPr>
            <p:ph sz="quarter" idx="4"/>
          </p:nvPr>
        </p:nvSpPr>
        <p:spPr>
          <a:xfrm>
            <a:off x="6030433" y="1760797"/>
            <a:ext cx="5971769" cy="3684588"/>
          </a:xfrm>
        </p:spPr>
        <p:txBody>
          <a:bodyPr vert="horz" lIns="91440" tIns="45720" rIns="91440" bIns="45720" rtlCol="0" anchor="t">
            <a:normAutofit/>
          </a:bodyPr>
          <a:lstStyle/>
          <a:p>
            <a:r>
              <a:rPr lang="en-US" sz="1600">
                <a:cs typeface="Calibri"/>
              </a:rPr>
              <a:t>By utilizing the </a:t>
            </a:r>
            <a:r>
              <a:rPr lang="en-US" sz="1600" err="1">
                <a:cs typeface="Calibri"/>
              </a:rPr>
              <a:t>AutoML</a:t>
            </a:r>
            <a:r>
              <a:rPr lang="en-US" sz="1600">
                <a:cs typeface="Calibri"/>
              </a:rPr>
              <a:t> H2O extension, we were actually given the option to train multiple models to find our most important variables. It was discovered that the Random Forest model provided the best outcome in terms of variable importance</a:t>
            </a:r>
          </a:p>
          <a:p>
            <a:endParaRPr lang="en-US" sz="1800">
              <a:cs typeface="Calibri"/>
            </a:endParaRPr>
          </a:p>
        </p:txBody>
      </p:sp>
      <p:pic>
        <p:nvPicPr>
          <p:cNvPr id="13" name="Picture 13" descr="Graphical user interface, application&#10;&#10;Description automatically generated">
            <a:extLst>
              <a:ext uri="{FF2B5EF4-FFF2-40B4-BE49-F238E27FC236}">
                <a16:creationId xmlns:a16="http://schemas.microsoft.com/office/drawing/2014/main" id="{EDEBC02C-B515-4FB2-808C-E16623F54A60}"/>
              </a:ext>
            </a:extLst>
          </p:cNvPr>
          <p:cNvPicPr>
            <a:picLocks noChangeAspect="1"/>
          </p:cNvPicPr>
          <p:nvPr/>
        </p:nvPicPr>
        <p:blipFill>
          <a:blip r:embed="rId3"/>
          <a:stretch>
            <a:fillRect/>
          </a:stretch>
        </p:blipFill>
        <p:spPr>
          <a:xfrm>
            <a:off x="6806611" y="2800485"/>
            <a:ext cx="4408966" cy="3862008"/>
          </a:xfrm>
          <a:prstGeom prst="rect">
            <a:avLst/>
          </a:prstGeom>
        </p:spPr>
      </p:pic>
    </p:spTree>
    <p:extLst>
      <p:ext uri="{BB962C8B-B14F-4D97-AF65-F5344CB8AC3E}">
        <p14:creationId xmlns:p14="http://schemas.microsoft.com/office/powerpoint/2010/main" val="2027878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9ABB-81AD-4F4C-B46D-D06D720EDF4E}"/>
              </a:ext>
            </a:extLst>
          </p:cNvPr>
          <p:cNvSpPr txBox="1">
            <a:spLocks/>
          </p:cNvSpPr>
          <p:nvPr/>
        </p:nvSpPr>
        <p:spPr>
          <a:xfrm>
            <a:off x="594655" y="365126"/>
            <a:ext cx="10515600" cy="6644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accent5">
                    <a:lumMod val="75000"/>
                  </a:schemeClr>
                </a:solidFill>
                <a:latin typeface="Cambria"/>
                <a:ea typeface="+mj-lt"/>
                <a:cs typeface="+mj-lt"/>
              </a:rPr>
              <a:t>Data Preparation</a:t>
            </a:r>
          </a:p>
        </p:txBody>
      </p:sp>
      <p:sp>
        <p:nvSpPr>
          <p:cNvPr id="3" name="TextBox 2">
            <a:extLst>
              <a:ext uri="{FF2B5EF4-FFF2-40B4-BE49-F238E27FC236}">
                <a16:creationId xmlns:a16="http://schemas.microsoft.com/office/drawing/2014/main" id="{A596672F-9328-46ED-913D-DF42D122354A}"/>
              </a:ext>
            </a:extLst>
          </p:cNvPr>
          <p:cNvSpPr txBox="1"/>
          <p:nvPr/>
        </p:nvSpPr>
        <p:spPr>
          <a:xfrm>
            <a:off x="594655" y="1029548"/>
            <a:ext cx="6124575" cy="5724644"/>
          </a:xfrm>
          <a:prstGeom prst="rect">
            <a:avLst/>
          </a:prstGeom>
          <a:noFill/>
        </p:spPr>
        <p:txBody>
          <a:bodyPr wrap="square" rtlCol="0">
            <a:spAutoFit/>
          </a:bodyPr>
          <a:lstStyle/>
          <a:p>
            <a:pPr marL="285750" indent="-285750">
              <a:buFont typeface="Arial" panose="020B0604020202020204" pitchFamily="34" charset="0"/>
              <a:buChar char="•"/>
            </a:pPr>
            <a:r>
              <a:rPr lang="en-US" sz="2800"/>
              <a:t>Removal of columns</a:t>
            </a:r>
          </a:p>
          <a:p>
            <a:pPr marL="742950" lvl="1" indent="-285750">
              <a:buFont typeface="Arial" panose="020B0604020202020204" pitchFamily="34" charset="0"/>
              <a:buChar char="•"/>
            </a:pPr>
            <a:r>
              <a:rPr lang="en-US"/>
              <a:t>Duplicate columns</a:t>
            </a:r>
          </a:p>
          <a:p>
            <a:pPr marL="742950" lvl="1" indent="-285750">
              <a:buFont typeface="Arial" panose="020B0604020202020204" pitchFamily="34" charset="0"/>
              <a:buChar char="•"/>
            </a:pPr>
            <a:r>
              <a:rPr lang="en-US"/>
              <a:t>Imputed columns</a:t>
            </a:r>
          </a:p>
          <a:p>
            <a:pPr marL="742950" lvl="1" indent="-285750">
              <a:buFont typeface="Arial" panose="020B0604020202020204" pitchFamily="34" charset="0"/>
              <a:buChar char="•"/>
            </a:pPr>
            <a:r>
              <a:rPr lang="en-US"/>
              <a:t>Unneeded columns</a:t>
            </a:r>
          </a:p>
          <a:p>
            <a:pPr marL="285750" indent="-285750">
              <a:buFont typeface="Arial" panose="020B0604020202020204" pitchFamily="34" charset="0"/>
              <a:buChar char="•"/>
            </a:pPr>
            <a:r>
              <a:rPr lang="en-US" sz="2800"/>
              <a:t>Removal of records</a:t>
            </a:r>
          </a:p>
          <a:p>
            <a:pPr marL="742950" lvl="1" indent="-285750">
              <a:buFont typeface="Arial" panose="020B0604020202020204" pitchFamily="34" charset="0"/>
              <a:buChar char="•"/>
            </a:pPr>
            <a:r>
              <a:rPr lang="en-US"/>
              <a:t>INJ_SEV IN [1, 4]</a:t>
            </a:r>
          </a:p>
          <a:p>
            <a:pPr marL="742950" lvl="1" indent="-285750">
              <a:buFont typeface="Arial" panose="020B0604020202020204" pitchFamily="34" charset="0"/>
              <a:buChar char="•"/>
            </a:pPr>
            <a:r>
              <a:rPr lang="en-US"/>
              <a:t>SEAT_POS = 11</a:t>
            </a:r>
          </a:p>
          <a:p>
            <a:pPr marL="285750" indent="-285750">
              <a:buFont typeface="Arial" panose="020B0604020202020204" pitchFamily="34" charset="0"/>
              <a:buChar char="•"/>
            </a:pPr>
            <a:r>
              <a:rPr lang="en-US" sz="2800"/>
              <a:t>Binning Column Values</a:t>
            </a:r>
          </a:p>
          <a:p>
            <a:pPr marL="742950" lvl="1" indent="-285750">
              <a:buFont typeface="Arial" panose="020B0604020202020204" pitchFamily="34" charset="0"/>
              <a:buChar char="•"/>
            </a:pPr>
            <a:r>
              <a:rPr lang="en-US"/>
              <a:t>INJ_SEV: Low = [1,2]; High = [3,4]</a:t>
            </a:r>
          </a:p>
          <a:p>
            <a:pPr marL="742950" lvl="1" indent="-285750">
              <a:buFont typeface="Arial" panose="020B0604020202020204" pitchFamily="34" charset="0"/>
              <a:buChar char="•"/>
            </a:pPr>
            <a:r>
              <a:rPr lang="en-US"/>
              <a:t>WEEK_DAY: </a:t>
            </a:r>
            <a:r>
              <a:rPr lang="en-US" err="1"/>
              <a:t>WEnd</a:t>
            </a:r>
            <a:r>
              <a:rPr lang="en-US"/>
              <a:t> = [1,7]; </a:t>
            </a:r>
            <a:r>
              <a:rPr lang="en-US" err="1"/>
              <a:t>WkDay</a:t>
            </a:r>
            <a:r>
              <a:rPr lang="en-US"/>
              <a:t> = 2-6</a:t>
            </a:r>
          </a:p>
          <a:p>
            <a:pPr marL="742950" lvl="1" indent="-285750">
              <a:buFont typeface="Arial" panose="020B0604020202020204" pitchFamily="34" charset="0"/>
              <a:buChar char="•"/>
            </a:pPr>
            <a:r>
              <a:rPr lang="en-US"/>
              <a:t>HOUR: Early = 0-6; Morning = 6-12; Afternoon = 12-18; Night = 18-24</a:t>
            </a:r>
          </a:p>
          <a:p>
            <a:pPr marL="742950" lvl="1" indent="-285750">
              <a:buFont typeface="Arial" panose="020B0604020202020204" pitchFamily="34" charset="0"/>
              <a:buChar char="•"/>
            </a:pPr>
            <a:r>
              <a:rPr lang="en-US"/>
              <a:t>MONTH: Q1 = 1-3; Q2 = 4-6; Q3 = 7-9; Q4 = 10-12</a:t>
            </a:r>
            <a:endParaRPr lang="en-US" sz="2800"/>
          </a:p>
          <a:p>
            <a:pPr marL="285750" indent="-285750">
              <a:buFont typeface="Arial" panose="020B0604020202020204" pitchFamily="34" charset="0"/>
              <a:buChar char="•"/>
            </a:pPr>
            <a:r>
              <a:rPr lang="en-US" sz="2800"/>
              <a:t>Convert unknown column values to missing</a:t>
            </a:r>
          </a:p>
          <a:p>
            <a:pPr marL="285750" indent="-285750">
              <a:buFont typeface="Arial" panose="020B0604020202020204" pitchFamily="34" charset="0"/>
              <a:buChar char="•"/>
            </a:pPr>
            <a:r>
              <a:rPr lang="en-US" sz="2800"/>
              <a:t>Missing value treatment</a:t>
            </a:r>
          </a:p>
          <a:p>
            <a:pPr marL="742950" lvl="1" indent="-285750">
              <a:buFont typeface="Arial" panose="020B0604020202020204" pitchFamily="34" charset="0"/>
              <a:buChar char="•"/>
            </a:pPr>
            <a:r>
              <a:rPr lang="en-US"/>
              <a:t>Imputation using median</a:t>
            </a:r>
          </a:p>
        </p:txBody>
      </p:sp>
      <p:pic>
        <p:nvPicPr>
          <p:cNvPr id="5" name="Picture 4">
            <a:extLst>
              <a:ext uri="{FF2B5EF4-FFF2-40B4-BE49-F238E27FC236}">
                <a16:creationId xmlns:a16="http://schemas.microsoft.com/office/drawing/2014/main" id="{70AC7214-5F2D-4605-87A8-FB7A9105241D}"/>
              </a:ext>
            </a:extLst>
          </p:cNvPr>
          <p:cNvPicPr>
            <a:picLocks noChangeAspect="1"/>
          </p:cNvPicPr>
          <p:nvPr/>
        </p:nvPicPr>
        <p:blipFill>
          <a:blip r:embed="rId2"/>
          <a:stretch>
            <a:fillRect/>
          </a:stretch>
        </p:blipFill>
        <p:spPr>
          <a:xfrm>
            <a:off x="6334103" y="355110"/>
            <a:ext cx="5161280" cy="1243682"/>
          </a:xfrm>
          <a:prstGeom prst="rect">
            <a:avLst/>
          </a:prstGeom>
          <a:ln w="12700">
            <a:solidFill>
              <a:schemeClr val="tx1"/>
            </a:solidFill>
          </a:ln>
        </p:spPr>
      </p:pic>
      <p:pic>
        <p:nvPicPr>
          <p:cNvPr id="7" name="Picture 6">
            <a:extLst>
              <a:ext uri="{FF2B5EF4-FFF2-40B4-BE49-F238E27FC236}">
                <a16:creationId xmlns:a16="http://schemas.microsoft.com/office/drawing/2014/main" id="{224CF434-A538-4F79-98F2-B0CB811D49C8}"/>
              </a:ext>
            </a:extLst>
          </p:cNvPr>
          <p:cNvPicPr>
            <a:picLocks noChangeAspect="1"/>
          </p:cNvPicPr>
          <p:nvPr/>
        </p:nvPicPr>
        <p:blipFill>
          <a:blip r:embed="rId3"/>
          <a:stretch>
            <a:fillRect/>
          </a:stretch>
        </p:blipFill>
        <p:spPr>
          <a:xfrm>
            <a:off x="6643375" y="1766944"/>
            <a:ext cx="4683864" cy="3324112"/>
          </a:xfrm>
          <a:prstGeom prst="rect">
            <a:avLst/>
          </a:prstGeom>
          <a:ln w="12700">
            <a:solidFill>
              <a:schemeClr val="tx1"/>
            </a:solidFill>
          </a:ln>
        </p:spPr>
      </p:pic>
      <p:pic>
        <p:nvPicPr>
          <p:cNvPr id="9" name="Picture 8">
            <a:extLst>
              <a:ext uri="{FF2B5EF4-FFF2-40B4-BE49-F238E27FC236}">
                <a16:creationId xmlns:a16="http://schemas.microsoft.com/office/drawing/2014/main" id="{C087A04D-034D-4D01-912F-EFF4879CF39F}"/>
              </a:ext>
            </a:extLst>
          </p:cNvPr>
          <p:cNvPicPr>
            <a:picLocks noChangeAspect="1"/>
          </p:cNvPicPr>
          <p:nvPr/>
        </p:nvPicPr>
        <p:blipFill>
          <a:blip r:embed="rId4"/>
          <a:stretch>
            <a:fillRect/>
          </a:stretch>
        </p:blipFill>
        <p:spPr>
          <a:xfrm>
            <a:off x="7767002" y="5427361"/>
            <a:ext cx="2800350" cy="1271259"/>
          </a:xfrm>
          <a:prstGeom prst="rect">
            <a:avLst/>
          </a:prstGeom>
          <a:ln w="12700">
            <a:solidFill>
              <a:schemeClr val="tx1"/>
            </a:solidFill>
          </a:ln>
        </p:spPr>
      </p:pic>
    </p:spTree>
    <p:extLst>
      <p:ext uri="{BB962C8B-B14F-4D97-AF65-F5344CB8AC3E}">
        <p14:creationId xmlns:p14="http://schemas.microsoft.com/office/powerpoint/2010/main" val="2803468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AAD9-7CAD-7AB0-B469-D99FECBD05CB}"/>
              </a:ext>
            </a:extLst>
          </p:cNvPr>
          <p:cNvSpPr>
            <a:spLocks noGrp="1"/>
          </p:cNvSpPr>
          <p:nvPr>
            <p:ph type="title"/>
          </p:nvPr>
        </p:nvSpPr>
        <p:spPr/>
        <p:txBody>
          <a:bodyPr/>
          <a:lstStyle/>
          <a:p>
            <a:r>
              <a:rPr lang="en-US" sz="3200" b="1">
                <a:solidFill>
                  <a:schemeClr val="accent5">
                    <a:lumMod val="75000"/>
                  </a:schemeClr>
                </a:solidFill>
                <a:latin typeface="Cambria"/>
                <a:ea typeface="+mj-lt"/>
                <a:cs typeface="+mj-lt"/>
              </a:rPr>
              <a:t>Model Building</a:t>
            </a:r>
          </a:p>
        </p:txBody>
      </p:sp>
      <p:sp>
        <p:nvSpPr>
          <p:cNvPr id="3" name="Content Placeholder 2">
            <a:extLst>
              <a:ext uri="{FF2B5EF4-FFF2-40B4-BE49-F238E27FC236}">
                <a16:creationId xmlns:a16="http://schemas.microsoft.com/office/drawing/2014/main" id="{C580284F-D401-10A0-EE8B-C2A568FFE16E}"/>
              </a:ext>
            </a:extLst>
          </p:cNvPr>
          <p:cNvSpPr>
            <a:spLocks noGrp="1"/>
          </p:cNvSpPr>
          <p:nvPr>
            <p:ph idx="1"/>
          </p:nvPr>
        </p:nvSpPr>
        <p:spPr>
          <a:xfrm>
            <a:off x="896312" y="3110903"/>
            <a:ext cx="4402130" cy="960980"/>
          </a:xfrm>
        </p:spPr>
        <p:txBody>
          <a:bodyPr vert="horz" lIns="91440" tIns="45720" rIns="91440" bIns="45720" rtlCol="0" anchor="t">
            <a:normAutofit/>
          </a:bodyPr>
          <a:lstStyle/>
          <a:p>
            <a:r>
              <a:rPr lang="en-US">
                <a:cs typeface="Calibri"/>
              </a:rPr>
              <a:t>Splitting Training &amp; Testing Data</a:t>
            </a:r>
            <a:r>
              <a:rPr lang="en-US" baseline="30000">
                <a:ea typeface="+mn-lt"/>
                <a:cs typeface="+mn-lt"/>
              </a:rPr>
              <a:t>1 </a:t>
            </a:r>
            <a:endParaRPr lang="en-US">
              <a:cs typeface="Calibri"/>
            </a:endParaRPr>
          </a:p>
        </p:txBody>
      </p:sp>
      <p:pic>
        <p:nvPicPr>
          <p:cNvPr id="4" name="Picture 4" descr="Chart, pie chart&#10;&#10;Description automatically generated">
            <a:extLst>
              <a:ext uri="{FF2B5EF4-FFF2-40B4-BE49-F238E27FC236}">
                <a16:creationId xmlns:a16="http://schemas.microsoft.com/office/drawing/2014/main" id="{0FCB299C-BCD8-6FDF-9547-AD8DFAD8ACC0}"/>
              </a:ext>
            </a:extLst>
          </p:cNvPr>
          <p:cNvPicPr>
            <a:picLocks noChangeAspect="1"/>
          </p:cNvPicPr>
          <p:nvPr/>
        </p:nvPicPr>
        <p:blipFill>
          <a:blip r:embed="rId3"/>
          <a:stretch>
            <a:fillRect/>
          </a:stretch>
        </p:blipFill>
        <p:spPr>
          <a:xfrm>
            <a:off x="896312" y="4181052"/>
            <a:ext cx="5341898" cy="1945778"/>
          </a:xfrm>
          <a:prstGeom prst="rect">
            <a:avLst/>
          </a:prstGeom>
        </p:spPr>
      </p:pic>
      <p:pic>
        <p:nvPicPr>
          <p:cNvPr id="6" name="Picture 5">
            <a:extLst>
              <a:ext uri="{FF2B5EF4-FFF2-40B4-BE49-F238E27FC236}">
                <a16:creationId xmlns:a16="http://schemas.microsoft.com/office/drawing/2014/main" id="{6C3086AA-12E0-4D0B-8D1D-6BFF65FB4B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0790" y="4986464"/>
            <a:ext cx="2182081" cy="1325563"/>
          </a:xfrm>
          <a:prstGeom prst="rect">
            <a:avLst/>
          </a:prstGeom>
        </p:spPr>
      </p:pic>
      <p:sp>
        <p:nvSpPr>
          <p:cNvPr id="7" name="Content Placeholder 2">
            <a:extLst>
              <a:ext uri="{FF2B5EF4-FFF2-40B4-BE49-F238E27FC236}">
                <a16:creationId xmlns:a16="http://schemas.microsoft.com/office/drawing/2014/main" id="{F31A0263-FDF6-45C1-BAEC-BE8179634459}"/>
              </a:ext>
            </a:extLst>
          </p:cNvPr>
          <p:cNvSpPr txBox="1">
            <a:spLocks/>
          </p:cNvSpPr>
          <p:nvPr/>
        </p:nvSpPr>
        <p:spPr>
          <a:xfrm>
            <a:off x="7635742" y="4202393"/>
            <a:ext cx="3947160" cy="7840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Balancing the Data</a:t>
            </a:r>
          </a:p>
        </p:txBody>
      </p:sp>
      <p:sp>
        <p:nvSpPr>
          <p:cNvPr id="8" name="Content Placeholder 2">
            <a:extLst>
              <a:ext uri="{FF2B5EF4-FFF2-40B4-BE49-F238E27FC236}">
                <a16:creationId xmlns:a16="http://schemas.microsoft.com/office/drawing/2014/main" id="{C9738F76-D247-46F3-8D51-3BF94A77B35F}"/>
              </a:ext>
            </a:extLst>
          </p:cNvPr>
          <p:cNvSpPr txBox="1">
            <a:spLocks/>
          </p:cNvSpPr>
          <p:nvPr/>
        </p:nvSpPr>
        <p:spPr>
          <a:xfrm>
            <a:off x="703508" y="1678796"/>
            <a:ext cx="3947160" cy="108204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cs typeface="Calibri"/>
              </a:rPr>
              <a:t>Knime</a:t>
            </a:r>
            <a:r>
              <a:rPr lang="en-US">
                <a:cs typeface="Calibri"/>
              </a:rPr>
              <a:t> - </a:t>
            </a:r>
            <a:r>
              <a:rPr lang="en-US" sz="1600">
                <a:hlinkClick r:id="rId5"/>
              </a:rPr>
              <a:t>https://www.knime.com/</a:t>
            </a:r>
            <a:endParaRPr lang="en-US" sz="1600">
              <a:cs typeface="Calibri"/>
            </a:endParaRPr>
          </a:p>
        </p:txBody>
      </p:sp>
      <p:pic>
        <p:nvPicPr>
          <p:cNvPr id="9" name="Picture 8">
            <a:extLst>
              <a:ext uri="{FF2B5EF4-FFF2-40B4-BE49-F238E27FC236}">
                <a16:creationId xmlns:a16="http://schemas.microsoft.com/office/drawing/2014/main" id="{8CA551ED-F094-47EC-B2AF-2F2EEA9CEF9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779919"/>
            <a:ext cx="5257800" cy="2726385"/>
          </a:xfrm>
          <a:prstGeom prst="rect">
            <a:avLst/>
          </a:prstGeom>
          <a:noFill/>
          <a:ln w="25400">
            <a:solidFill>
              <a:schemeClr val="tx1"/>
            </a:solidFill>
          </a:ln>
        </p:spPr>
      </p:pic>
    </p:spTree>
    <p:extLst>
      <p:ext uri="{BB962C8B-B14F-4D97-AF65-F5344CB8AC3E}">
        <p14:creationId xmlns:p14="http://schemas.microsoft.com/office/powerpoint/2010/main" val="60771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AAD9-7CAD-7AB0-B469-D99FECBD05CB}"/>
              </a:ext>
            </a:extLst>
          </p:cNvPr>
          <p:cNvSpPr>
            <a:spLocks noGrp="1"/>
          </p:cNvSpPr>
          <p:nvPr>
            <p:ph type="title"/>
          </p:nvPr>
        </p:nvSpPr>
        <p:spPr/>
        <p:txBody>
          <a:bodyPr/>
          <a:lstStyle/>
          <a:p>
            <a:r>
              <a:rPr lang="en-US" sz="3200" b="1">
                <a:solidFill>
                  <a:schemeClr val="accent5">
                    <a:lumMod val="75000"/>
                  </a:schemeClr>
                </a:solidFill>
                <a:latin typeface="Cambria"/>
                <a:ea typeface="+mj-lt"/>
                <a:cs typeface="+mj-lt"/>
              </a:rPr>
              <a:t>Model Building</a:t>
            </a:r>
          </a:p>
        </p:txBody>
      </p:sp>
      <p:sp>
        <p:nvSpPr>
          <p:cNvPr id="3" name="Content Placeholder 2">
            <a:extLst>
              <a:ext uri="{FF2B5EF4-FFF2-40B4-BE49-F238E27FC236}">
                <a16:creationId xmlns:a16="http://schemas.microsoft.com/office/drawing/2014/main" id="{C580284F-D401-10A0-EE8B-C2A568FFE16E}"/>
              </a:ext>
            </a:extLst>
          </p:cNvPr>
          <p:cNvSpPr>
            <a:spLocks noGrp="1"/>
          </p:cNvSpPr>
          <p:nvPr>
            <p:ph idx="1"/>
          </p:nvPr>
        </p:nvSpPr>
        <p:spPr>
          <a:xfrm>
            <a:off x="838200" y="1825625"/>
            <a:ext cx="4661210" cy="4351338"/>
          </a:xfrm>
        </p:spPr>
        <p:txBody>
          <a:bodyPr vert="horz" lIns="91440" tIns="45720" rIns="91440" bIns="45720" rtlCol="0" anchor="t">
            <a:normAutofit/>
          </a:bodyPr>
          <a:lstStyle/>
          <a:p>
            <a:endParaRPr lang="en-US">
              <a:cs typeface="Calibri"/>
            </a:endParaRPr>
          </a:p>
          <a:p>
            <a:endParaRPr lang="en-US">
              <a:cs typeface="Calibri"/>
            </a:endParaRPr>
          </a:p>
        </p:txBody>
      </p:sp>
      <p:sp>
        <p:nvSpPr>
          <p:cNvPr id="9" name="Content Placeholder 2">
            <a:extLst>
              <a:ext uri="{FF2B5EF4-FFF2-40B4-BE49-F238E27FC236}">
                <a16:creationId xmlns:a16="http://schemas.microsoft.com/office/drawing/2014/main" id="{3C455AFE-7E6A-473E-B7CB-F9ED6404C623}"/>
              </a:ext>
            </a:extLst>
          </p:cNvPr>
          <p:cNvSpPr txBox="1">
            <a:spLocks/>
          </p:cNvSpPr>
          <p:nvPr/>
        </p:nvSpPr>
        <p:spPr>
          <a:xfrm>
            <a:off x="611006" y="2010598"/>
            <a:ext cx="5040803" cy="38160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cs typeface="Calibri"/>
              </a:rPr>
              <a:t>Decision Tree</a:t>
            </a:r>
            <a:r>
              <a:rPr lang="en-US" sz="3600" baseline="30000">
                <a:ea typeface="+mn-lt"/>
                <a:cs typeface="+mn-lt"/>
              </a:rPr>
              <a:t>2</a:t>
            </a:r>
          </a:p>
          <a:p>
            <a:endParaRPr lang="en-US" sz="3600">
              <a:cs typeface="Calibri"/>
            </a:endParaRPr>
          </a:p>
          <a:p>
            <a:endParaRPr lang="en-US" sz="3600">
              <a:cs typeface="Calibri"/>
            </a:endParaRPr>
          </a:p>
          <a:p>
            <a:r>
              <a:rPr lang="en-US" sz="3600">
                <a:cs typeface="Calibri"/>
              </a:rPr>
              <a:t>Random Forest</a:t>
            </a:r>
            <a:r>
              <a:rPr lang="en-US" sz="3600" baseline="30000">
                <a:ea typeface="+mn-lt"/>
                <a:cs typeface="+mn-lt"/>
              </a:rPr>
              <a:t>3</a:t>
            </a:r>
          </a:p>
          <a:p>
            <a:endParaRPr lang="en-US" sz="3600">
              <a:cs typeface="Calibri"/>
            </a:endParaRPr>
          </a:p>
          <a:p>
            <a:endParaRPr lang="en-US">
              <a:cs typeface="Calibri"/>
            </a:endParaRPr>
          </a:p>
          <a:p>
            <a:endParaRPr lang="en-US">
              <a:cs typeface="Calibri"/>
            </a:endParaRPr>
          </a:p>
          <a:p>
            <a:endParaRPr lang="en-US">
              <a:cs typeface="Calibri"/>
            </a:endParaRPr>
          </a:p>
          <a:p>
            <a:pPr marL="0" indent="0">
              <a:buNone/>
            </a:pPr>
            <a:endParaRPr lang="en-US">
              <a:cs typeface="Calibri"/>
            </a:endParaRPr>
          </a:p>
        </p:txBody>
      </p:sp>
      <p:pic>
        <p:nvPicPr>
          <p:cNvPr id="11" name="Picture 10">
            <a:extLst>
              <a:ext uri="{FF2B5EF4-FFF2-40B4-BE49-F238E27FC236}">
                <a16:creationId xmlns:a16="http://schemas.microsoft.com/office/drawing/2014/main" id="{04A2554C-C113-4CDB-9E2D-0EC7047A0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9410" y="665670"/>
            <a:ext cx="4264968" cy="2619281"/>
          </a:xfrm>
          <a:prstGeom prst="rect">
            <a:avLst/>
          </a:prstGeom>
        </p:spPr>
      </p:pic>
      <p:pic>
        <p:nvPicPr>
          <p:cNvPr id="13" name="Picture 12">
            <a:extLst>
              <a:ext uri="{FF2B5EF4-FFF2-40B4-BE49-F238E27FC236}">
                <a16:creationId xmlns:a16="http://schemas.microsoft.com/office/drawing/2014/main" id="{A54660C4-9427-469E-802C-1F0868028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192" y="3537761"/>
            <a:ext cx="4866830" cy="3180031"/>
          </a:xfrm>
          <a:prstGeom prst="rect">
            <a:avLst/>
          </a:prstGeom>
        </p:spPr>
      </p:pic>
      <p:sp>
        <p:nvSpPr>
          <p:cNvPr id="14" name="Arrow: Right 13">
            <a:extLst>
              <a:ext uri="{FF2B5EF4-FFF2-40B4-BE49-F238E27FC236}">
                <a16:creationId xmlns:a16="http://schemas.microsoft.com/office/drawing/2014/main" id="{532466E1-BD00-4D1C-BA5A-7E9CF7E797FE}"/>
              </a:ext>
            </a:extLst>
          </p:cNvPr>
          <p:cNvSpPr/>
          <p:nvPr/>
        </p:nvSpPr>
        <p:spPr>
          <a:xfrm>
            <a:off x="3755136" y="2140148"/>
            <a:ext cx="1896673" cy="2860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A15A67E-3C6C-4971-8364-06B0DB99F8E1}"/>
              </a:ext>
            </a:extLst>
          </p:cNvPr>
          <p:cNvSpPr/>
          <p:nvPr/>
        </p:nvSpPr>
        <p:spPr>
          <a:xfrm rot="954301">
            <a:off x="4513426" y="4314266"/>
            <a:ext cx="2124367" cy="296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438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8AF0-EE2A-470C-BAA7-0CBB56F2EAC6}"/>
              </a:ext>
            </a:extLst>
          </p:cNvPr>
          <p:cNvSpPr>
            <a:spLocks noGrp="1"/>
          </p:cNvSpPr>
          <p:nvPr>
            <p:ph type="title"/>
          </p:nvPr>
        </p:nvSpPr>
        <p:spPr/>
        <p:txBody>
          <a:bodyPr>
            <a:normAutofit/>
          </a:bodyPr>
          <a:lstStyle/>
          <a:p>
            <a:r>
              <a:rPr lang="en-US" sz="3200" b="1">
                <a:solidFill>
                  <a:schemeClr val="accent5">
                    <a:lumMod val="75000"/>
                  </a:schemeClr>
                </a:solidFill>
                <a:latin typeface="Cambria"/>
                <a:ea typeface="+mj-lt"/>
                <a:cs typeface="+mj-lt"/>
              </a:rPr>
              <a:t>Model Building</a:t>
            </a:r>
            <a:endParaRPr lang="en-US" sz="3200"/>
          </a:p>
        </p:txBody>
      </p:sp>
      <p:pic>
        <p:nvPicPr>
          <p:cNvPr id="5" name="Content Placeholder 4">
            <a:extLst>
              <a:ext uri="{FF2B5EF4-FFF2-40B4-BE49-F238E27FC236}">
                <a16:creationId xmlns:a16="http://schemas.microsoft.com/office/drawing/2014/main" id="{0EBD0388-2357-4D95-A109-5E45FBF51C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64096" y="717778"/>
            <a:ext cx="4294632" cy="2872307"/>
          </a:xfrm>
        </p:spPr>
      </p:pic>
      <p:sp>
        <p:nvSpPr>
          <p:cNvPr id="7" name="TextBox 6">
            <a:extLst>
              <a:ext uri="{FF2B5EF4-FFF2-40B4-BE49-F238E27FC236}">
                <a16:creationId xmlns:a16="http://schemas.microsoft.com/office/drawing/2014/main" id="{7CEA0799-25E6-4B1D-82E5-E6CE993445DC}"/>
              </a:ext>
            </a:extLst>
          </p:cNvPr>
          <p:cNvSpPr txBox="1"/>
          <p:nvPr/>
        </p:nvSpPr>
        <p:spPr>
          <a:xfrm>
            <a:off x="838200" y="1859339"/>
            <a:ext cx="3867912" cy="3693319"/>
          </a:xfrm>
          <a:prstGeom prst="rect">
            <a:avLst/>
          </a:prstGeom>
          <a:noFill/>
        </p:spPr>
        <p:txBody>
          <a:bodyPr wrap="square">
            <a:spAutoFit/>
          </a:bodyPr>
          <a:lstStyle/>
          <a:p>
            <a:pPr marL="285750" indent="-285750">
              <a:buFont typeface="Arial" panose="020B0604020202020204" pitchFamily="34" charset="0"/>
              <a:buChar char="•"/>
            </a:pPr>
            <a:r>
              <a:rPr lang="en-US" sz="3600">
                <a:cs typeface="Calibri"/>
              </a:rPr>
              <a:t>Naïve Bayes</a:t>
            </a:r>
            <a:r>
              <a:rPr lang="en-US" sz="3600" baseline="30000">
                <a:ea typeface="+mn-lt"/>
                <a:cs typeface="+mn-lt"/>
              </a:rPr>
              <a:t>4</a:t>
            </a:r>
          </a:p>
          <a:p>
            <a:endParaRPr lang="en-US" sz="3600">
              <a:cs typeface="Calibri"/>
            </a:endParaRPr>
          </a:p>
          <a:p>
            <a:endParaRPr lang="en-US" sz="3600">
              <a:cs typeface="Calibri"/>
            </a:endParaRPr>
          </a:p>
          <a:p>
            <a:pPr marL="285750" indent="-285750">
              <a:buFont typeface="Arial" panose="020B0604020202020204" pitchFamily="34" charset="0"/>
              <a:buChar char="•"/>
            </a:pPr>
            <a:r>
              <a:rPr lang="en-US" sz="3600">
                <a:cs typeface="Calibri"/>
              </a:rPr>
              <a:t>Logistic Regression</a:t>
            </a:r>
            <a:r>
              <a:rPr lang="en-US" sz="3600" baseline="30000">
                <a:ea typeface="+mn-lt"/>
                <a:cs typeface="+mn-lt"/>
              </a:rPr>
              <a:t>5</a:t>
            </a:r>
          </a:p>
          <a:p>
            <a:endParaRPr lang="en-US" sz="3600">
              <a:cs typeface="Calibri"/>
            </a:endParaRPr>
          </a:p>
          <a:p>
            <a:endParaRPr lang="en-US">
              <a:cs typeface="Calibri"/>
            </a:endParaRPr>
          </a:p>
        </p:txBody>
      </p:sp>
      <p:sp>
        <p:nvSpPr>
          <p:cNvPr id="8" name="Arrow: Right 7">
            <a:extLst>
              <a:ext uri="{FF2B5EF4-FFF2-40B4-BE49-F238E27FC236}">
                <a16:creationId xmlns:a16="http://schemas.microsoft.com/office/drawing/2014/main" id="{A2443470-FF44-4513-8FF9-B49F75B4D889}"/>
              </a:ext>
            </a:extLst>
          </p:cNvPr>
          <p:cNvSpPr/>
          <p:nvPr/>
        </p:nvSpPr>
        <p:spPr>
          <a:xfrm>
            <a:off x="3828288" y="1994804"/>
            <a:ext cx="2761489" cy="322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79E59079-9336-4688-A649-23286ACA5784}"/>
              </a:ext>
            </a:extLst>
          </p:cNvPr>
          <p:cNvSpPr/>
          <p:nvPr/>
        </p:nvSpPr>
        <p:spPr>
          <a:xfrm rot="1119964">
            <a:off x="3374071" y="4029992"/>
            <a:ext cx="1821403" cy="3226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4E0AB50-CCD8-4446-8DC8-BD4C76A6DD96}"/>
              </a:ext>
            </a:extLst>
          </p:cNvPr>
          <p:cNvPicPr>
            <a:picLocks noChangeAspect="1"/>
          </p:cNvPicPr>
          <p:nvPr/>
        </p:nvPicPr>
        <p:blipFill>
          <a:blip r:embed="rId4"/>
          <a:stretch>
            <a:fillRect/>
          </a:stretch>
        </p:blipFill>
        <p:spPr>
          <a:xfrm>
            <a:off x="4999102" y="4224962"/>
            <a:ext cx="4937378" cy="2116020"/>
          </a:xfrm>
          <a:prstGeom prst="rect">
            <a:avLst/>
          </a:prstGeom>
        </p:spPr>
      </p:pic>
    </p:spTree>
    <p:extLst>
      <p:ext uri="{BB962C8B-B14F-4D97-AF65-F5344CB8AC3E}">
        <p14:creationId xmlns:p14="http://schemas.microsoft.com/office/powerpoint/2010/main" val="23737437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1662</Words>
  <Application>Microsoft Office PowerPoint</Application>
  <PresentationFormat>Widescreen</PresentationFormat>
  <Paragraphs>350</Paragraphs>
  <Slides>14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Cambria</vt:lpstr>
      <vt:lpstr>Roboto</vt:lpstr>
      <vt:lpstr>Office Theme</vt:lpstr>
      <vt:lpstr>Predictive Analytics Technologies  (MSIS – 5633) Crash Report Sampling System – 2019 Crash Data</vt:lpstr>
      <vt:lpstr>PowerPoint Presentation</vt:lpstr>
      <vt:lpstr>Data Understanding and Analysis</vt:lpstr>
      <vt:lpstr>Data Understanding and Analysis: Table Interpretations</vt:lpstr>
      <vt:lpstr>Data Understanding and Analysis</vt:lpstr>
      <vt:lpstr>PowerPoint Presentation</vt:lpstr>
      <vt:lpstr>Model Building</vt:lpstr>
      <vt:lpstr>Model Building</vt:lpstr>
      <vt:lpstr>Model Building</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MSIS5633 Project</dc:title>
  <dc:creator>Aislynn Pasierb</dc:creator>
  <cp:lastModifiedBy>Adams, Cassie</cp:lastModifiedBy>
  <cp:revision>2</cp:revision>
  <dcterms:created xsi:type="dcterms:W3CDTF">2022-04-17T19:29:51Z</dcterms:created>
  <dcterms:modified xsi:type="dcterms:W3CDTF">2022-04-24T20:11:43Z</dcterms:modified>
</cp:coreProperties>
</file>